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5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4"/>
  </p:notesMasterIdLst>
  <p:sldIdLst>
    <p:sldId id="256" r:id="rId2"/>
    <p:sldId id="262" r:id="rId3"/>
    <p:sldId id="277" r:id="rId4"/>
    <p:sldId id="257" r:id="rId5"/>
    <p:sldId id="353" r:id="rId6"/>
    <p:sldId id="354" r:id="rId7"/>
    <p:sldId id="259" r:id="rId8"/>
    <p:sldId id="260" r:id="rId9"/>
    <p:sldId id="281" r:id="rId10"/>
    <p:sldId id="309" r:id="rId11"/>
    <p:sldId id="282" r:id="rId12"/>
    <p:sldId id="284" r:id="rId13"/>
    <p:sldId id="283" r:id="rId14"/>
    <p:sldId id="351" r:id="rId15"/>
    <p:sldId id="288" r:id="rId16"/>
    <p:sldId id="289" r:id="rId17"/>
    <p:sldId id="292" r:id="rId18"/>
    <p:sldId id="291" r:id="rId19"/>
    <p:sldId id="299" r:id="rId20"/>
    <p:sldId id="352" r:id="rId21"/>
    <p:sldId id="294" r:id="rId22"/>
    <p:sldId id="295" r:id="rId23"/>
    <p:sldId id="296" r:id="rId24"/>
    <p:sldId id="297" r:id="rId25"/>
    <p:sldId id="355" r:id="rId26"/>
    <p:sldId id="356" r:id="rId27"/>
    <p:sldId id="302" r:id="rId28"/>
    <p:sldId id="358" r:id="rId29"/>
    <p:sldId id="357" r:id="rId30"/>
    <p:sldId id="304" r:id="rId31"/>
    <p:sldId id="305" r:id="rId32"/>
    <p:sldId id="307" r:id="rId33"/>
    <p:sldId id="319" r:id="rId34"/>
    <p:sldId id="349" r:id="rId35"/>
    <p:sldId id="313" r:id="rId36"/>
    <p:sldId id="342" r:id="rId37"/>
    <p:sldId id="343" r:id="rId38"/>
    <p:sldId id="321" r:id="rId39"/>
    <p:sldId id="316" r:id="rId40"/>
    <p:sldId id="359" r:id="rId41"/>
    <p:sldId id="323" r:id="rId42"/>
    <p:sldId id="360" r:id="rId43"/>
    <p:sldId id="344" r:id="rId44"/>
    <p:sldId id="325" r:id="rId45"/>
    <p:sldId id="361" r:id="rId46"/>
    <p:sldId id="346" r:id="rId47"/>
    <p:sldId id="329" r:id="rId48"/>
    <p:sldId id="315" r:id="rId49"/>
    <p:sldId id="327" r:id="rId50"/>
    <p:sldId id="341" r:id="rId51"/>
    <p:sldId id="263" r:id="rId52"/>
    <p:sldId id="264" r:id="rId53"/>
    <p:sldId id="265" r:id="rId54"/>
    <p:sldId id="266" r:id="rId55"/>
    <p:sldId id="267" r:id="rId56"/>
    <p:sldId id="268" r:id="rId57"/>
    <p:sldId id="269" r:id="rId58"/>
    <p:sldId id="270" r:id="rId59"/>
    <p:sldId id="336" r:id="rId60"/>
    <p:sldId id="285" r:id="rId61"/>
    <p:sldId id="286" r:id="rId62"/>
    <p:sldId id="287" r:id="rId6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D9FF"/>
    <a:srgbClr val="CCECFF"/>
    <a:srgbClr val="DDDDDD"/>
    <a:srgbClr val="FFFF99"/>
    <a:srgbClr val="E9FC8C"/>
    <a:srgbClr val="CCC3BE"/>
    <a:srgbClr val="FFCCFF"/>
    <a:srgbClr val="CCCCFF"/>
    <a:srgbClr val="17E9C1"/>
    <a:srgbClr val="CCC6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6433" autoAdjust="0"/>
  </p:normalViewPr>
  <p:slideViewPr>
    <p:cSldViewPr>
      <p:cViewPr varScale="1">
        <p:scale>
          <a:sx n="115" d="100"/>
          <a:sy n="115" d="100"/>
        </p:scale>
        <p:origin x="11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125506522667074E-2"/>
          <c:y val="1.7347799242707095E-2"/>
          <c:w val="0.90587449347733295"/>
          <c:h val="0.7884337987946694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AF90-4CE7-8B54-9A0CD7977561}"/>
              </c:ext>
            </c:extLst>
          </c:dPt>
          <c:dPt>
            <c:idx val="1"/>
            <c:invertIfNegative val="0"/>
            <c:bubble3D val="0"/>
            <c:spPr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AF90-4CE7-8B54-9A0CD7977561}"/>
              </c:ext>
            </c:extLst>
          </c:dPt>
          <c:dPt>
            <c:idx val="2"/>
            <c:invertIfNegative val="0"/>
            <c:bubble3D val="0"/>
            <c:spPr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AF90-4CE7-8B54-9A0CD7977561}"/>
              </c:ext>
            </c:extLst>
          </c:dPt>
          <c:dLbls>
            <c:dLbl>
              <c:idx val="0"/>
              <c:layout>
                <c:manualLayout>
                  <c:x val="-3.7130377326495888E-3"/>
                  <c:y val="-3.758689835919870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218</a:t>
                    </a:r>
                    <a:r>
                      <a:rPr lang="en-US" baseline="0" dirty="0" smtClean="0"/>
                      <a:t> 855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90-4CE7-8B54-9A0CD7977561}"/>
                </c:ext>
              </c:extLst>
            </c:dLbl>
            <c:dLbl>
              <c:idx val="1"/>
              <c:layout>
                <c:manualLayout>
                  <c:x val="1.299563206427356E-2"/>
                  <c:y val="-4.047819823298327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209 036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90-4CE7-8B54-9A0CD7977561}"/>
                </c:ext>
              </c:extLst>
            </c:dLbl>
            <c:dLbl>
              <c:idx val="2"/>
              <c:layout>
                <c:manualLayout>
                  <c:x val="5.5695565989743829E-3"/>
                  <c:y val="-2.602169886406064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196 898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90-4CE7-8B54-9A0CD7977561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218855</c:v>
                </c:pt>
                <c:pt idx="1">
                  <c:v>209036</c:v>
                </c:pt>
                <c:pt idx="2">
                  <c:v>196898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F90-4CE7-8B54-9A0CD79775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8044160"/>
        <c:axId val="158046080"/>
        <c:axId val="0"/>
      </c:bar3DChart>
      <c:catAx>
        <c:axId val="1580441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год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0.81664274144978044"/>
              <c:y val="0.862277597571126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58046080"/>
        <c:crosses val="autoZero"/>
        <c:auto val="1"/>
        <c:lblAlgn val="ctr"/>
        <c:lblOffset val="100"/>
        <c:noMultiLvlLbl val="0"/>
      </c:catAx>
      <c:valAx>
        <c:axId val="158046080"/>
        <c:scaling>
          <c:orientation val="minMax"/>
        </c:scaling>
        <c:delete val="1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dirty="0" smtClean="0"/>
                  <a:t>тыс. руб.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2.7975838941871948E-2"/>
              <c:y val="2.4271437964087782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580441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0" i="0" baseline="0" dirty="0" smtClean="0">
                <a:effectLst/>
              </a:rPr>
              <a:t>Выплата пенсий за выслугу лет и доплат к пенсиям муниципальных служащих</a:t>
            </a:r>
            <a:endParaRPr lang="ru-RU" dirty="0" smtClean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 dirty="0"/>
          </a:p>
        </c:rich>
      </c:tx>
      <c:layout>
        <c:manualLayout>
          <c:xMode val="edge"/>
          <c:yMode val="edge"/>
          <c:x val="0.1377699261485566"/>
          <c:y val="2.1706989821643749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1">
                  <a:lumMod val="60000"/>
                  <a:lumOff val="4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2.0833333333333524E-3"/>
                  <c:y val="-1.951740276132828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3 405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502-4AC0-BD5B-70FF50B514D6}"/>
                </c:ext>
              </c:extLst>
            </c:dLbl>
            <c:dLbl>
              <c:idx val="1"/>
              <c:layout>
                <c:manualLayout>
                  <c:x val="0"/>
                  <c:y val="-1.951740276132828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3 405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502-4AC0-BD5B-70FF50B514D6}"/>
                </c:ext>
              </c:extLst>
            </c:dLbl>
            <c:dLbl>
              <c:idx val="2"/>
              <c:layout>
                <c:manualLayout>
                  <c:x val="2.0833333333333333E-3"/>
                  <c:y val="-1.951740276132828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3 405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502-4AC0-BD5B-70FF50B514D6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3405</c:v>
                </c:pt>
                <c:pt idx="1">
                  <c:v>3405</c:v>
                </c:pt>
                <c:pt idx="2">
                  <c:v>3405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02-4AC0-BD5B-70FF50B514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5879808"/>
        <c:axId val="145881728"/>
        <c:axId val="0"/>
      </c:bar3DChart>
      <c:catAx>
        <c:axId val="1458798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год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0.8369952427821522"/>
              <c:y val="0.8654190555421227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45881728"/>
        <c:crosses val="autoZero"/>
        <c:auto val="1"/>
        <c:lblAlgn val="ctr"/>
        <c:lblOffset val="100"/>
        <c:noMultiLvlLbl val="0"/>
      </c:catAx>
      <c:valAx>
        <c:axId val="145881728"/>
        <c:scaling>
          <c:orientation val="minMax"/>
        </c:scaling>
        <c:delete val="1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dirty="0" smtClean="0"/>
                  <a:t>тыс. руб.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1.7733994468450875E-2"/>
              <c:y val="0.1737531299941032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45879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0" i="0" baseline="0" dirty="0" smtClean="0">
                <a:effectLst/>
              </a:rPr>
              <a:t>Предоставление субсидий на финансовое обеспечение затрат социально-ориентированным некоммерческим организациям предоставляющим социальные услуги инвалидам</a:t>
            </a:r>
            <a:endParaRPr lang="ru-RU" dirty="0">
              <a:effectLst/>
            </a:endParaRPr>
          </a:p>
        </c:rich>
      </c:tx>
      <c:layout>
        <c:manualLayout>
          <c:xMode val="edge"/>
          <c:yMode val="edge"/>
          <c:x val="0.1377699261485566"/>
          <c:y val="2.1706989821643749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1">
                  <a:lumMod val="60000"/>
                  <a:lumOff val="4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2.0833333333333524E-3"/>
                  <c:y val="-1.9517402761328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36-441F-AE16-DCE299A0F992}"/>
                </c:ext>
              </c:extLst>
            </c:dLbl>
            <c:dLbl>
              <c:idx val="1"/>
              <c:layout>
                <c:manualLayout>
                  <c:x val="0"/>
                  <c:y val="-1.9517402761328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036-441F-AE16-DCE299A0F992}"/>
                </c:ext>
              </c:extLst>
            </c:dLbl>
            <c:dLbl>
              <c:idx val="2"/>
              <c:layout>
                <c:manualLayout>
                  <c:x val="2.0833333333333333E-3"/>
                  <c:y val="-1.9517402761328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036-441F-AE16-DCE299A0F992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738</c:v>
                </c:pt>
                <c:pt idx="1">
                  <c:v>738</c:v>
                </c:pt>
                <c:pt idx="2">
                  <c:v>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036-441F-AE16-DCE299A0F9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7988736"/>
        <c:axId val="157990912"/>
        <c:axId val="0"/>
      </c:bar3DChart>
      <c:catAx>
        <c:axId val="1579887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год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0.8369952427821522"/>
              <c:y val="0.8654190555421227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57990912"/>
        <c:crosses val="autoZero"/>
        <c:auto val="1"/>
        <c:lblAlgn val="ctr"/>
        <c:lblOffset val="100"/>
        <c:noMultiLvlLbl val="0"/>
      </c:catAx>
      <c:valAx>
        <c:axId val="157990912"/>
        <c:scaling>
          <c:orientation val="minMax"/>
        </c:scaling>
        <c:delete val="1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dirty="0" smtClean="0"/>
                  <a:t>тыс. руб.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1.7733994468450875E-2"/>
              <c:y val="0.1737531299941032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57988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финансовое обеспечение БУ «Редакция газеты «Курчатовское время»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8643298892715621"/>
          <c:y val="3.496303278706577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956185382455141"/>
          <c:y val="0.21600643998187549"/>
          <c:w val="0.83628936291543665"/>
          <c:h val="0.552387276215450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accent1">
                  <a:lumMod val="60000"/>
                  <a:lumOff val="4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-3.38534750958709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9C-492A-B0F3-8B91307208A4}"/>
                </c:ext>
              </c:extLst>
            </c:dLbl>
            <c:dLbl>
              <c:idx val="1"/>
              <c:layout>
                <c:manualLayout>
                  <c:x val="1.8455439559162037E-3"/>
                  <c:y val="-7.1938634578725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9C-492A-B0F3-8B91307208A4}"/>
                </c:ext>
              </c:extLst>
            </c:dLbl>
            <c:dLbl>
              <c:idx val="2"/>
              <c:layout>
                <c:manualLayout>
                  <c:x val="0"/>
                  <c:y val="-7.1938634578725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9C-492A-B0F3-8B91307208A4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3709</c:v>
                </c:pt>
                <c:pt idx="1">
                  <c:v>3389</c:v>
                </c:pt>
                <c:pt idx="2">
                  <c:v>3389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19C-492A-B0F3-8B9130720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9270784"/>
        <c:axId val="159272960"/>
        <c:axId val="0"/>
      </c:bar3DChart>
      <c:catAx>
        <c:axId val="1592707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год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0.84352236169029904"/>
              <c:y val="0.8132889700849343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59272960"/>
        <c:crosses val="autoZero"/>
        <c:auto val="1"/>
        <c:lblAlgn val="ctr"/>
        <c:lblOffset val="100"/>
        <c:noMultiLvlLbl val="0"/>
      </c:catAx>
      <c:valAx>
        <c:axId val="159272960"/>
        <c:scaling>
          <c:orientation val="minMax"/>
        </c:scaling>
        <c:delete val="1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dirty="0" smtClean="0"/>
                  <a:t>тыс. руб.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7.3657741732400084E-2"/>
              <c:y val="0.1715903059347958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592707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gif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gif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BBF526-04EF-45C0-9EC2-4E01B954D797}" type="doc">
      <dgm:prSet loTypeId="urn:microsoft.com/office/officeart/2005/8/layout/vProcess5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779FD6-408F-44B5-A30F-A6F039A699A6}">
      <dgm:prSet phldrT="[Текст]"/>
      <dgm:spPr>
        <a:ln w="3175"/>
      </dgm:spPr>
      <dgm:t>
        <a:bodyPr/>
        <a:lstStyle/>
        <a:p>
          <a:r>
            <a:rPr lang="ru-RU" dirty="0" smtClean="0"/>
            <a:t>Разработка проекта бюджета</a:t>
          </a:r>
          <a:endParaRPr lang="ru-RU" dirty="0"/>
        </a:p>
      </dgm:t>
    </dgm:pt>
    <dgm:pt modelId="{288947FE-8B24-48C0-9BC0-689563CFE700}" type="parTrans" cxnId="{5AA011E5-B316-46FF-A8ED-261BC947F823}">
      <dgm:prSet/>
      <dgm:spPr/>
      <dgm:t>
        <a:bodyPr/>
        <a:lstStyle/>
        <a:p>
          <a:endParaRPr lang="ru-RU"/>
        </a:p>
      </dgm:t>
    </dgm:pt>
    <dgm:pt modelId="{F0E8C752-5D06-4A73-B825-B9650F965D12}" type="sibTrans" cxnId="{5AA011E5-B316-46FF-A8ED-261BC947F823}">
      <dgm:prSet/>
      <dgm:spPr>
        <a:ln w="3175"/>
      </dgm:spPr>
      <dgm:t>
        <a:bodyPr/>
        <a:lstStyle/>
        <a:p>
          <a:endParaRPr lang="ru-RU"/>
        </a:p>
      </dgm:t>
    </dgm:pt>
    <dgm:pt modelId="{A88C3838-021D-44F1-9BFD-79E4788C34BB}">
      <dgm:prSet phldrT="[Текст]"/>
      <dgm:spPr>
        <a:ln w="3175"/>
      </dgm:spPr>
      <dgm:t>
        <a:bodyPr/>
        <a:lstStyle/>
        <a:p>
          <a:r>
            <a:rPr lang="ru-RU" dirty="0" smtClean="0"/>
            <a:t>Рассмотрение и утверждение проекта бюджета</a:t>
          </a:r>
          <a:endParaRPr lang="ru-RU" dirty="0"/>
        </a:p>
      </dgm:t>
    </dgm:pt>
    <dgm:pt modelId="{23A81A4C-5C37-4EA5-9D4E-522F2BC9595F}" type="parTrans" cxnId="{C9A4B3D0-965B-449F-B814-4C8B5D9BC1B7}">
      <dgm:prSet/>
      <dgm:spPr/>
      <dgm:t>
        <a:bodyPr/>
        <a:lstStyle/>
        <a:p>
          <a:endParaRPr lang="ru-RU"/>
        </a:p>
      </dgm:t>
    </dgm:pt>
    <dgm:pt modelId="{4D0A2860-DE3E-4448-905C-0B8F2346CC4A}" type="sibTrans" cxnId="{C9A4B3D0-965B-449F-B814-4C8B5D9BC1B7}">
      <dgm:prSet/>
      <dgm:spPr>
        <a:ln w="3175"/>
      </dgm:spPr>
      <dgm:t>
        <a:bodyPr/>
        <a:lstStyle/>
        <a:p>
          <a:endParaRPr lang="ru-RU"/>
        </a:p>
      </dgm:t>
    </dgm:pt>
    <dgm:pt modelId="{063562A3-FAC2-463D-8A34-566C413A8F7F}">
      <dgm:prSet phldrT="[Текст]"/>
      <dgm:spPr>
        <a:ln w="3175"/>
      </dgm:spPr>
      <dgm:t>
        <a:bodyPr/>
        <a:lstStyle/>
        <a:p>
          <a:r>
            <a:rPr lang="ru-RU" dirty="0" smtClean="0"/>
            <a:t>Исполнение бюджета</a:t>
          </a:r>
          <a:endParaRPr lang="ru-RU" dirty="0"/>
        </a:p>
      </dgm:t>
    </dgm:pt>
    <dgm:pt modelId="{BBE22DF6-C3B9-4A8C-AC37-DE3D047D307B}" type="parTrans" cxnId="{2FFDC482-AAA8-419E-9B4D-48BBA2E83B34}">
      <dgm:prSet/>
      <dgm:spPr/>
      <dgm:t>
        <a:bodyPr/>
        <a:lstStyle/>
        <a:p>
          <a:endParaRPr lang="ru-RU"/>
        </a:p>
      </dgm:t>
    </dgm:pt>
    <dgm:pt modelId="{EB14A5C1-2EEE-47F4-A0A6-BAA3B62D08CD}" type="sibTrans" cxnId="{2FFDC482-AAA8-419E-9B4D-48BBA2E83B34}">
      <dgm:prSet/>
      <dgm:spPr>
        <a:ln w="3175"/>
      </dgm:spPr>
      <dgm:t>
        <a:bodyPr/>
        <a:lstStyle/>
        <a:p>
          <a:endParaRPr lang="ru-RU"/>
        </a:p>
      </dgm:t>
    </dgm:pt>
    <dgm:pt modelId="{AC03AFC5-3FBB-4702-86B7-6B7A848E41D9}">
      <dgm:prSet/>
      <dgm:spPr>
        <a:ln w="3175"/>
      </dgm:spPr>
      <dgm:t>
        <a:bodyPr/>
        <a:lstStyle/>
        <a:p>
          <a:r>
            <a:rPr lang="ru-RU" dirty="0" smtClean="0"/>
            <a:t>Рассмотрение и утверждение отчета об исполнении бюджета</a:t>
          </a:r>
          <a:endParaRPr lang="ru-RU" dirty="0"/>
        </a:p>
      </dgm:t>
    </dgm:pt>
    <dgm:pt modelId="{A80F7C64-6F57-45C3-81FE-EFE077720756}" type="parTrans" cxnId="{8AC02229-6D16-4DF5-A903-6C0B790E8832}">
      <dgm:prSet/>
      <dgm:spPr/>
      <dgm:t>
        <a:bodyPr/>
        <a:lstStyle/>
        <a:p>
          <a:endParaRPr lang="ru-RU"/>
        </a:p>
      </dgm:t>
    </dgm:pt>
    <dgm:pt modelId="{E961D1FA-8224-487B-9118-D11E4E14479D}" type="sibTrans" cxnId="{8AC02229-6D16-4DF5-A903-6C0B790E8832}">
      <dgm:prSet/>
      <dgm:spPr/>
      <dgm:t>
        <a:bodyPr/>
        <a:lstStyle/>
        <a:p>
          <a:endParaRPr lang="ru-RU"/>
        </a:p>
      </dgm:t>
    </dgm:pt>
    <dgm:pt modelId="{93F33056-CD7E-4DFA-9B9B-19B13DBA506C}" type="pres">
      <dgm:prSet presAssocID="{50BBF526-04EF-45C0-9EC2-4E01B954D79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4C888E-9018-4A9E-989F-407E82BDE47E}" type="pres">
      <dgm:prSet presAssocID="{50BBF526-04EF-45C0-9EC2-4E01B954D797}" presName="dummyMaxCanvas" presStyleCnt="0">
        <dgm:presLayoutVars/>
      </dgm:prSet>
      <dgm:spPr/>
    </dgm:pt>
    <dgm:pt modelId="{BA7497DB-39E8-4BEC-8089-0BA1E76F6AA8}" type="pres">
      <dgm:prSet presAssocID="{50BBF526-04EF-45C0-9EC2-4E01B954D797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39171-4E64-44E3-977F-BA12D0C10DFC}" type="pres">
      <dgm:prSet presAssocID="{50BBF526-04EF-45C0-9EC2-4E01B954D797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2AFD28-8DB5-48BB-85B3-56202AA1F186}" type="pres">
      <dgm:prSet presAssocID="{50BBF526-04EF-45C0-9EC2-4E01B954D797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EDA868-FDF7-4679-B34B-EA0F78B28315}" type="pres">
      <dgm:prSet presAssocID="{50BBF526-04EF-45C0-9EC2-4E01B954D797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C762C-9D4F-4A4B-A392-5AB35778C635}" type="pres">
      <dgm:prSet presAssocID="{50BBF526-04EF-45C0-9EC2-4E01B954D797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0F201-E4AF-422D-8BDF-C0A9D3F84BF3}" type="pres">
      <dgm:prSet presAssocID="{50BBF526-04EF-45C0-9EC2-4E01B954D797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C8D964-516F-468D-9F55-CEE9662DE6AF}" type="pres">
      <dgm:prSet presAssocID="{50BBF526-04EF-45C0-9EC2-4E01B954D797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C7C67-3D04-42EE-A705-00E020715E1A}" type="pres">
      <dgm:prSet presAssocID="{50BBF526-04EF-45C0-9EC2-4E01B954D797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29D4DC-B204-499C-89A8-AF06F6445B91}" type="pres">
      <dgm:prSet presAssocID="{50BBF526-04EF-45C0-9EC2-4E01B954D797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6F6F18-EC71-4D0D-9E93-F3479053A783}" type="pres">
      <dgm:prSet presAssocID="{50BBF526-04EF-45C0-9EC2-4E01B954D797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4013D-D884-4AE3-8404-E0E0AA1289BA}" type="pres">
      <dgm:prSet presAssocID="{50BBF526-04EF-45C0-9EC2-4E01B954D797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DC6A87-1A3A-4414-9D59-E30D65BC3D23}" type="presOf" srcId="{AC03AFC5-3FBB-4702-86B7-6B7A848E41D9}" destId="{40EDA868-FDF7-4679-B34B-EA0F78B28315}" srcOrd="0" destOrd="0" presId="urn:microsoft.com/office/officeart/2005/8/layout/vProcess5"/>
    <dgm:cxn modelId="{717F8396-E8D8-48EC-B2C6-D1F1E6FDC4D0}" type="presOf" srcId="{AC03AFC5-3FBB-4702-86B7-6B7A848E41D9}" destId="{9BC4013D-D884-4AE3-8404-E0E0AA1289BA}" srcOrd="1" destOrd="0" presId="urn:microsoft.com/office/officeart/2005/8/layout/vProcess5"/>
    <dgm:cxn modelId="{E774A7B3-B6C2-4484-92AC-1B74DCAEF8B1}" type="presOf" srcId="{50BBF526-04EF-45C0-9EC2-4E01B954D797}" destId="{93F33056-CD7E-4DFA-9B9B-19B13DBA506C}" srcOrd="0" destOrd="0" presId="urn:microsoft.com/office/officeart/2005/8/layout/vProcess5"/>
    <dgm:cxn modelId="{C9A4B3D0-965B-449F-B814-4C8B5D9BC1B7}" srcId="{50BBF526-04EF-45C0-9EC2-4E01B954D797}" destId="{A88C3838-021D-44F1-9BFD-79E4788C34BB}" srcOrd="1" destOrd="0" parTransId="{23A81A4C-5C37-4EA5-9D4E-522F2BC9595F}" sibTransId="{4D0A2860-DE3E-4448-905C-0B8F2346CC4A}"/>
    <dgm:cxn modelId="{8AC02229-6D16-4DF5-A903-6C0B790E8832}" srcId="{50BBF526-04EF-45C0-9EC2-4E01B954D797}" destId="{AC03AFC5-3FBB-4702-86B7-6B7A848E41D9}" srcOrd="3" destOrd="0" parTransId="{A80F7C64-6F57-45C3-81FE-EFE077720756}" sibTransId="{E961D1FA-8224-487B-9118-D11E4E14479D}"/>
    <dgm:cxn modelId="{4078958C-0EFF-4E26-BA5B-847AAC96BCF7}" type="presOf" srcId="{063562A3-FAC2-463D-8A34-566C413A8F7F}" destId="{EA6F6F18-EC71-4D0D-9E93-F3479053A783}" srcOrd="1" destOrd="0" presId="urn:microsoft.com/office/officeart/2005/8/layout/vProcess5"/>
    <dgm:cxn modelId="{821391F9-F6E8-4E48-8987-06CB016673AE}" type="presOf" srcId="{EB14A5C1-2EEE-47F4-A0A6-BAA3B62D08CD}" destId="{D5C8D964-516F-468D-9F55-CEE9662DE6AF}" srcOrd="0" destOrd="0" presId="urn:microsoft.com/office/officeart/2005/8/layout/vProcess5"/>
    <dgm:cxn modelId="{A420B7F6-33F3-46CB-931D-3351C81B7703}" type="presOf" srcId="{05779FD6-408F-44B5-A30F-A6F039A699A6}" destId="{BA7497DB-39E8-4BEC-8089-0BA1E76F6AA8}" srcOrd="0" destOrd="0" presId="urn:microsoft.com/office/officeart/2005/8/layout/vProcess5"/>
    <dgm:cxn modelId="{5AA011E5-B316-46FF-A8ED-261BC947F823}" srcId="{50BBF526-04EF-45C0-9EC2-4E01B954D797}" destId="{05779FD6-408F-44B5-A30F-A6F039A699A6}" srcOrd="0" destOrd="0" parTransId="{288947FE-8B24-48C0-9BC0-689563CFE700}" sibTransId="{F0E8C752-5D06-4A73-B825-B9650F965D12}"/>
    <dgm:cxn modelId="{2FFDC482-AAA8-419E-9B4D-48BBA2E83B34}" srcId="{50BBF526-04EF-45C0-9EC2-4E01B954D797}" destId="{063562A3-FAC2-463D-8A34-566C413A8F7F}" srcOrd="2" destOrd="0" parTransId="{BBE22DF6-C3B9-4A8C-AC37-DE3D047D307B}" sibTransId="{EB14A5C1-2EEE-47F4-A0A6-BAA3B62D08CD}"/>
    <dgm:cxn modelId="{4AD70CD8-2724-4AF7-B182-7C68B1E484C0}" type="presOf" srcId="{F0E8C752-5D06-4A73-B825-B9650F965D12}" destId="{C8EC762C-9D4F-4A4B-A392-5AB35778C635}" srcOrd="0" destOrd="0" presId="urn:microsoft.com/office/officeart/2005/8/layout/vProcess5"/>
    <dgm:cxn modelId="{466FA32A-C950-400E-9699-B8D671FBA7CC}" type="presOf" srcId="{A88C3838-021D-44F1-9BFD-79E4788C34BB}" destId="{65639171-4E64-44E3-977F-BA12D0C10DFC}" srcOrd="0" destOrd="0" presId="urn:microsoft.com/office/officeart/2005/8/layout/vProcess5"/>
    <dgm:cxn modelId="{99646D5C-6C83-4C35-B1C7-A051B44FE1A5}" type="presOf" srcId="{A88C3838-021D-44F1-9BFD-79E4788C34BB}" destId="{2629D4DC-B204-499C-89A8-AF06F6445B91}" srcOrd="1" destOrd="0" presId="urn:microsoft.com/office/officeart/2005/8/layout/vProcess5"/>
    <dgm:cxn modelId="{E72F9615-169B-4B01-9F43-24C57E864DE0}" type="presOf" srcId="{4D0A2860-DE3E-4448-905C-0B8F2346CC4A}" destId="{55A0F201-E4AF-422D-8BDF-C0A9D3F84BF3}" srcOrd="0" destOrd="0" presId="urn:microsoft.com/office/officeart/2005/8/layout/vProcess5"/>
    <dgm:cxn modelId="{18BC7841-9503-4297-9C9A-207B53FE18FB}" type="presOf" srcId="{05779FD6-408F-44B5-A30F-A6F039A699A6}" destId="{B22C7C67-3D04-42EE-A705-00E020715E1A}" srcOrd="1" destOrd="0" presId="urn:microsoft.com/office/officeart/2005/8/layout/vProcess5"/>
    <dgm:cxn modelId="{839AC257-A54C-4D65-AC7B-283A12DB5D1C}" type="presOf" srcId="{063562A3-FAC2-463D-8A34-566C413A8F7F}" destId="{A22AFD28-8DB5-48BB-85B3-56202AA1F186}" srcOrd="0" destOrd="0" presId="urn:microsoft.com/office/officeart/2005/8/layout/vProcess5"/>
    <dgm:cxn modelId="{8CF60A7B-35D7-4CB8-8DF6-29FB306F5BFB}" type="presParOf" srcId="{93F33056-CD7E-4DFA-9B9B-19B13DBA506C}" destId="{A84C888E-9018-4A9E-989F-407E82BDE47E}" srcOrd="0" destOrd="0" presId="urn:microsoft.com/office/officeart/2005/8/layout/vProcess5"/>
    <dgm:cxn modelId="{4928E688-3F96-4FB3-BBE5-2D4692C9BEBD}" type="presParOf" srcId="{93F33056-CD7E-4DFA-9B9B-19B13DBA506C}" destId="{BA7497DB-39E8-4BEC-8089-0BA1E76F6AA8}" srcOrd="1" destOrd="0" presId="urn:microsoft.com/office/officeart/2005/8/layout/vProcess5"/>
    <dgm:cxn modelId="{739A15A6-C6E1-4F15-8235-3A5727E1EB26}" type="presParOf" srcId="{93F33056-CD7E-4DFA-9B9B-19B13DBA506C}" destId="{65639171-4E64-44E3-977F-BA12D0C10DFC}" srcOrd="2" destOrd="0" presId="urn:microsoft.com/office/officeart/2005/8/layout/vProcess5"/>
    <dgm:cxn modelId="{0133E020-D521-494E-BABD-D2AE7412E059}" type="presParOf" srcId="{93F33056-CD7E-4DFA-9B9B-19B13DBA506C}" destId="{A22AFD28-8DB5-48BB-85B3-56202AA1F186}" srcOrd="3" destOrd="0" presId="urn:microsoft.com/office/officeart/2005/8/layout/vProcess5"/>
    <dgm:cxn modelId="{3AC3ED02-CBDA-4E07-AF6F-54F003E862EC}" type="presParOf" srcId="{93F33056-CD7E-4DFA-9B9B-19B13DBA506C}" destId="{40EDA868-FDF7-4679-B34B-EA0F78B28315}" srcOrd="4" destOrd="0" presId="urn:microsoft.com/office/officeart/2005/8/layout/vProcess5"/>
    <dgm:cxn modelId="{CC8E1DE9-3AC1-4809-8EE7-7BC66E8F7B8A}" type="presParOf" srcId="{93F33056-CD7E-4DFA-9B9B-19B13DBA506C}" destId="{C8EC762C-9D4F-4A4B-A392-5AB35778C635}" srcOrd="5" destOrd="0" presId="urn:microsoft.com/office/officeart/2005/8/layout/vProcess5"/>
    <dgm:cxn modelId="{EE2160EA-D142-4031-A699-08CCB88D82E2}" type="presParOf" srcId="{93F33056-CD7E-4DFA-9B9B-19B13DBA506C}" destId="{55A0F201-E4AF-422D-8BDF-C0A9D3F84BF3}" srcOrd="6" destOrd="0" presId="urn:microsoft.com/office/officeart/2005/8/layout/vProcess5"/>
    <dgm:cxn modelId="{EBA46976-CF03-4D4A-AFE8-42BB47472178}" type="presParOf" srcId="{93F33056-CD7E-4DFA-9B9B-19B13DBA506C}" destId="{D5C8D964-516F-468D-9F55-CEE9662DE6AF}" srcOrd="7" destOrd="0" presId="urn:microsoft.com/office/officeart/2005/8/layout/vProcess5"/>
    <dgm:cxn modelId="{67B9DF9C-E82D-4240-B717-64D918F12EEE}" type="presParOf" srcId="{93F33056-CD7E-4DFA-9B9B-19B13DBA506C}" destId="{B22C7C67-3D04-42EE-A705-00E020715E1A}" srcOrd="8" destOrd="0" presId="urn:microsoft.com/office/officeart/2005/8/layout/vProcess5"/>
    <dgm:cxn modelId="{C54DEB1E-23D5-493D-BDCD-82D51051CB11}" type="presParOf" srcId="{93F33056-CD7E-4DFA-9B9B-19B13DBA506C}" destId="{2629D4DC-B204-499C-89A8-AF06F6445B91}" srcOrd="9" destOrd="0" presId="urn:microsoft.com/office/officeart/2005/8/layout/vProcess5"/>
    <dgm:cxn modelId="{C6867746-EF51-453C-81C5-CB67BA706E09}" type="presParOf" srcId="{93F33056-CD7E-4DFA-9B9B-19B13DBA506C}" destId="{EA6F6F18-EC71-4D0D-9E93-F3479053A783}" srcOrd="10" destOrd="0" presId="urn:microsoft.com/office/officeart/2005/8/layout/vProcess5"/>
    <dgm:cxn modelId="{FFCE3FF2-DCB6-49EE-B855-2E32B95C6CDB}" type="presParOf" srcId="{93F33056-CD7E-4DFA-9B9B-19B13DBA506C}" destId="{9BC4013D-D884-4AE3-8404-E0E0AA1289BA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C16FD6-9603-4971-B369-8281394B51C3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04F95B-6F3E-4C20-8EE7-1DE3E72F3F50}">
      <dgm:prSet phldrT="[Текст]" custT="1"/>
      <dgm:spPr>
        <a:xfrm>
          <a:off x="1755" y="712351"/>
          <a:ext cx="2844747" cy="1226633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1300" dirty="0" smtClean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Бюджетный  кодекс Российской Федерации</a:t>
          </a:r>
          <a:endParaRPr lang="ru-RU" sz="13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55A3076D-DD07-4CB3-ACA4-BA9D92393C28}" type="parTrans" cxnId="{A9C0E89C-A6F1-4504-A1BB-6AD33625406F}">
      <dgm:prSet/>
      <dgm:spPr/>
      <dgm:t>
        <a:bodyPr/>
        <a:lstStyle/>
        <a:p>
          <a:endParaRPr lang="ru-RU"/>
        </a:p>
      </dgm:t>
    </dgm:pt>
    <dgm:pt modelId="{D5A2DE34-124B-4513-A4CB-0D3FB2B52E4E}" type="sibTrans" cxnId="{A9C0E89C-A6F1-4504-A1BB-6AD33625406F}">
      <dgm:prSet/>
      <dgm:spPr/>
      <dgm:t>
        <a:bodyPr/>
        <a:lstStyle/>
        <a:p>
          <a:endParaRPr lang="ru-RU"/>
        </a:p>
      </dgm:t>
    </dgm:pt>
    <dgm:pt modelId="{43EA190A-97AF-4088-AD57-402FC2665423}">
      <dgm:prSet phldrT="[Текст]" custT="1"/>
      <dgm:spPr>
        <a:xfrm>
          <a:off x="2447847" y="687005"/>
          <a:ext cx="2908753" cy="1277325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3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Налоговый кодекс Российской Федерации</a:t>
          </a:r>
          <a:endParaRPr lang="ru-RU" sz="1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0FCAAC0-5479-45B3-92F6-5FF9DB45BFFA}" type="parTrans" cxnId="{AA55A5DB-51AE-410E-AF36-21B442C1DF6E}">
      <dgm:prSet/>
      <dgm:spPr/>
      <dgm:t>
        <a:bodyPr/>
        <a:lstStyle/>
        <a:p>
          <a:endParaRPr lang="ru-RU"/>
        </a:p>
      </dgm:t>
    </dgm:pt>
    <dgm:pt modelId="{F68A817D-7769-4049-91F7-50DB56FEE755}" type="sibTrans" cxnId="{AA55A5DB-51AE-410E-AF36-21B442C1DF6E}">
      <dgm:prSet/>
      <dgm:spPr/>
      <dgm:t>
        <a:bodyPr/>
        <a:lstStyle/>
        <a:p>
          <a:endParaRPr lang="ru-RU"/>
        </a:p>
      </dgm:t>
    </dgm:pt>
    <dgm:pt modelId="{F24E4CDF-2BDF-46C1-B9A4-1FD1BF97CCFA}">
      <dgm:prSet phldrT="[Текст]" custT="1"/>
      <dgm:spPr>
        <a:xfrm>
          <a:off x="5149493" y="665375"/>
          <a:ext cx="3887001" cy="1273507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sz="13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Book"/>
            <a:ea typeface="+mn-ea"/>
            <a:cs typeface="+mn-cs"/>
          </a:endParaRPr>
        </a:p>
        <a:p>
          <a:r>
            <a:rPr lang="ru-RU" sz="13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Федеральный закон от 06.10.2003 N 131-ФЗ</a:t>
          </a:r>
        </a:p>
        <a:p>
          <a:r>
            <a:rPr lang="ru-RU" sz="13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"Об общих принципах организации местного самоуправления в Российской Федерации"</a:t>
          </a:r>
        </a:p>
        <a:p>
          <a:endParaRPr lang="ru-RU" sz="1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Book"/>
            <a:ea typeface="+mn-ea"/>
            <a:cs typeface="+mn-cs"/>
          </a:endParaRPr>
        </a:p>
      </dgm:t>
    </dgm:pt>
    <dgm:pt modelId="{4AAFAE17-E2DC-42C4-870A-C76E08120C2B}" type="parTrans" cxnId="{32AC61E2-C034-42EE-BF66-EBFE42703B37}">
      <dgm:prSet/>
      <dgm:spPr/>
      <dgm:t>
        <a:bodyPr/>
        <a:lstStyle/>
        <a:p>
          <a:endParaRPr lang="ru-RU"/>
        </a:p>
      </dgm:t>
    </dgm:pt>
    <dgm:pt modelId="{6AC2AF7C-048D-4F5F-9EBD-5099A2AE3EA5}" type="sibTrans" cxnId="{32AC61E2-C034-42EE-BF66-EBFE42703B37}">
      <dgm:prSet/>
      <dgm:spPr/>
      <dgm:t>
        <a:bodyPr/>
        <a:lstStyle/>
        <a:p>
          <a:endParaRPr lang="ru-RU"/>
        </a:p>
      </dgm:t>
    </dgm:pt>
    <dgm:pt modelId="{3A7BDB32-4905-4164-9260-74F6D734ECA0}">
      <dgm:prSet phldrT="[Текст]" custT="1"/>
      <dgm:spPr>
        <a:xfrm>
          <a:off x="1755" y="2136059"/>
          <a:ext cx="3066583" cy="1226633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1300" dirty="0" smtClean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Устав города Курчатов</a:t>
          </a:r>
          <a:endParaRPr lang="ru-RU" sz="13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137A0E09-1136-41A0-9540-7CA7DB38406E}" type="parTrans" cxnId="{54FACD7A-C646-401C-A2EB-E9EF155FD30E}">
      <dgm:prSet/>
      <dgm:spPr/>
      <dgm:t>
        <a:bodyPr/>
        <a:lstStyle/>
        <a:p>
          <a:endParaRPr lang="ru-RU"/>
        </a:p>
      </dgm:t>
    </dgm:pt>
    <dgm:pt modelId="{E1188482-376F-4C7A-B830-554C67AA24E9}" type="sibTrans" cxnId="{54FACD7A-C646-401C-A2EB-E9EF155FD30E}">
      <dgm:prSet/>
      <dgm:spPr/>
      <dgm:t>
        <a:bodyPr/>
        <a:lstStyle/>
        <a:p>
          <a:endParaRPr lang="ru-RU"/>
        </a:p>
      </dgm:t>
    </dgm:pt>
    <dgm:pt modelId="{9043ABCE-9D22-47C6-AD54-F315A9D7DDD8}">
      <dgm:prSet phldrT="[Текст]" custT="1"/>
      <dgm:spPr>
        <a:xfrm>
          <a:off x="2857876" y="2140758"/>
          <a:ext cx="2545264" cy="1222734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altLang="ru-RU" sz="13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Послание Президента Российской Федерации</a:t>
          </a:r>
          <a:endParaRPr lang="ru-RU" sz="1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39B477D2-EA99-4E1F-8500-8C8ACD16F445}" type="parTrans" cxnId="{AA69C3A6-C17B-43CA-A2DD-31FDE2F22A18}">
      <dgm:prSet/>
      <dgm:spPr/>
      <dgm:t>
        <a:bodyPr/>
        <a:lstStyle/>
        <a:p>
          <a:endParaRPr lang="ru-RU"/>
        </a:p>
      </dgm:t>
    </dgm:pt>
    <dgm:pt modelId="{20BE8AA4-7E10-478F-BD50-B15DA2850A15}" type="sibTrans" cxnId="{AA69C3A6-C17B-43CA-A2DD-31FDE2F22A18}">
      <dgm:prSet/>
      <dgm:spPr/>
      <dgm:t>
        <a:bodyPr/>
        <a:lstStyle/>
        <a:p>
          <a:endParaRPr lang="ru-RU"/>
        </a:p>
      </dgm:t>
    </dgm:pt>
    <dgm:pt modelId="{FBC0A76E-9FCC-488A-94FC-6B30CD7BD08A}">
      <dgm:prSet phldrT="[Текст]" custT="1"/>
      <dgm:spPr>
        <a:xfrm>
          <a:off x="5086320" y="2140752"/>
          <a:ext cx="3950174" cy="1213969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altLang="ru-RU" sz="13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Прогноз социально – экономического развития города Курчатова</a:t>
          </a:r>
          <a:endParaRPr lang="ru-RU" sz="13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8470DD40-2C92-4BB4-8AB2-449C3BFC61A0}" type="parTrans" cxnId="{04652A89-2307-4719-A739-5390602FA453}">
      <dgm:prSet/>
      <dgm:spPr/>
      <dgm:t>
        <a:bodyPr/>
        <a:lstStyle/>
        <a:p>
          <a:endParaRPr lang="ru-RU"/>
        </a:p>
      </dgm:t>
    </dgm:pt>
    <dgm:pt modelId="{F92814CB-FD10-45C7-8E69-C92967D2900B}" type="sibTrans" cxnId="{04652A89-2307-4719-A739-5390602FA453}">
      <dgm:prSet/>
      <dgm:spPr/>
      <dgm:t>
        <a:bodyPr/>
        <a:lstStyle/>
        <a:p>
          <a:endParaRPr lang="ru-RU"/>
        </a:p>
      </dgm:t>
    </dgm:pt>
    <dgm:pt modelId="{99D0A569-2BC9-4A22-BDE9-727D1A943F33}">
      <dgm:prSet phldrT="[Текст]" custT="1"/>
      <dgm:spPr>
        <a:xfrm>
          <a:off x="42051" y="3573202"/>
          <a:ext cx="3093293" cy="1226633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altLang="ru-RU" sz="1300" dirty="0" smtClean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Основные направления бюджетной и налоговой политики города Курчатова</a:t>
          </a:r>
          <a:endParaRPr lang="ru-RU" sz="13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C76F5D29-76A0-40E1-829C-EFB0552AA3AC}" type="parTrans" cxnId="{F4ECE515-A450-4C29-AA92-D9A9A427FD65}">
      <dgm:prSet/>
      <dgm:spPr/>
      <dgm:t>
        <a:bodyPr/>
        <a:lstStyle/>
        <a:p>
          <a:endParaRPr lang="ru-RU"/>
        </a:p>
      </dgm:t>
    </dgm:pt>
    <dgm:pt modelId="{4A1B19F0-DF85-413C-AEF9-8675DAA94C07}" type="sibTrans" cxnId="{F4ECE515-A450-4C29-AA92-D9A9A427FD65}">
      <dgm:prSet/>
      <dgm:spPr/>
      <dgm:t>
        <a:bodyPr/>
        <a:lstStyle/>
        <a:p>
          <a:endParaRPr lang="ru-RU"/>
        </a:p>
      </dgm:t>
    </dgm:pt>
    <dgm:pt modelId="{13977B08-9B14-4B42-89E5-07D589339C49}">
      <dgm:prSet phldrT="[Текст]" custT="1"/>
      <dgm:spPr>
        <a:xfrm>
          <a:off x="2696393" y="3534422"/>
          <a:ext cx="3167505" cy="1295804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altLang="ru-RU" sz="13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Муниципальные  программы города Курчатова</a:t>
          </a:r>
          <a:endParaRPr lang="ru-RU" sz="1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CC26C352-0983-413E-9584-92953CD570AB}" type="parTrans" cxnId="{C485F635-1442-4C3D-BFED-C593FAC3006E}">
      <dgm:prSet/>
      <dgm:spPr/>
      <dgm:t>
        <a:bodyPr/>
        <a:lstStyle/>
        <a:p>
          <a:endParaRPr lang="ru-RU"/>
        </a:p>
      </dgm:t>
    </dgm:pt>
    <dgm:pt modelId="{FCA26913-FB11-44D4-B1AC-3BC09A1997E6}" type="sibTrans" cxnId="{C485F635-1442-4C3D-BFED-C593FAC3006E}">
      <dgm:prSet/>
      <dgm:spPr/>
      <dgm:t>
        <a:bodyPr/>
        <a:lstStyle/>
        <a:p>
          <a:endParaRPr lang="ru-RU"/>
        </a:p>
      </dgm:t>
    </dgm:pt>
    <dgm:pt modelId="{5BA1F0A4-EF8F-4DE2-9D57-CE8C2EFDA0C7}">
      <dgm:prSet phldrT="[Текст]" custT="1"/>
      <dgm:spPr>
        <a:xfrm>
          <a:off x="5507562" y="3536809"/>
          <a:ext cx="3527176" cy="1291029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3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Положение о бюджетном процессе в городе Курчатове</a:t>
          </a:r>
        </a:p>
        <a:p>
          <a:endParaRPr lang="ru-RU" sz="14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5EB8D94-EE99-4C82-A54B-12F678D5D88B}" type="parTrans" cxnId="{EFCF6120-E0D8-4963-A21E-4B3A7200FE6B}">
      <dgm:prSet/>
      <dgm:spPr/>
      <dgm:t>
        <a:bodyPr/>
        <a:lstStyle/>
        <a:p>
          <a:endParaRPr lang="ru-RU"/>
        </a:p>
      </dgm:t>
    </dgm:pt>
    <dgm:pt modelId="{853ACBEC-1201-42BE-B7B0-9D31407FED18}" type="sibTrans" cxnId="{EFCF6120-E0D8-4963-A21E-4B3A7200FE6B}">
      <dgm:prSet/>
      <dgm:spPr/>
      <dgm:t>
        <a:bodyPr/>
        <a:lstStyle/>
        <a:p>
          <a:endParaRPr lang="ru-RU"/>
        </a:p>
      </dgm:t>
    </dgm:pt>
    <dgm:pt modelId="{441CAA7E-907B-4A2F-8B57-28C56F322700}" type="pres">
      <dgm:prSet presAssocID="{D0C16FD6-9603-4971-B369-8281394B51C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7FBFF7-3A93-411D-94D2-125646AA6818}" type="pres">
      <dgm:prSet presAssocID="{4104F95B-6F3E-4C20-8EE7-1DE3E72F3F50}" presName="horFlow" presStyleCnt="0"/>
      <dgm:spPr/>
    </dgm:pt>
    <dgm:pt modelId="{3C44D119-A9B4-4DC5-83A8-BED494EA3D20}" type="pres">
      <dgm:prSet presAssocID="{4104F95B-6F3E-4C20-8EE7-1DE3E72F3F50}" presName="bigChev" presStyleLbl="node1" presStyleIdx="0" presStyleCnt="3" custScaleX="92766"/>
      <dgm:spPr/>
      <dgm:t>
        <a:bodyPr/>
        <a:lstStyle/>
        <a:p>
          <a:endParaRPr lang="ru-RU"/>
        </a:p>
      </dgm:t>
    </dgm:pt>
    <dgm:pt modelId="{AD6ADF33-8F2A-4F82-9425-0A733BB9FE52}" type="pres">
      <dgm:prSet presAssocID="{00FCAAC0-5479-45B3-92F6-5FF9DB45BFFA}" presName="parTrans" presStyleCnt="0"/>
      <dgm:spPr/>
    </dgm:pt>
    <dgm:pt modelId="{DD5AF7E9-D4DF-4DE2-B706-62CE30EAFA9E}" type="pres">
      <dgm:prSet presAssocID="{43EA190A-97AF-4088-AD57-402FC2665423}" presName="node" presStyleLbl="alignAccFollowNode1" presStyleIdx="0" presStyleCnt="6" custScaleX="114281" custScaleY="125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5010D-D154-4426-8B04-F26661444408}" type="pres">
      <dgm:prSet presAssocID="{F68A817D-7769-4049-91F7-50DB56FEE755}" presName="sibTrans" presStyleCnt="0"/>
      <dgm:spPr/>
    </dgm:pt>
    <dgm:pt modelId="{F70C6FBA-8517-44EB-85BD-AE0E2970C49C}" type="pres">
      <dgm:prSet presAssocID="{F24E4CDF-2BDF-46C1-B9A4-1FD1BF97CCFA}" presName="node" presStyleLbl="alignAccFollowNode1" presStyleIdx="1" presStyleCnt="6" custScaleX="152715" custScaleY="125086" custLinFactNeighborX="62329" custLinFactNeighborY="-2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E7EEF-2B50-40BB-88AB-EA683723EE3C}" type="pres">
      <dgm:prSet presAssocID="{4104F95B-6F3E-4C20-8EE7-1DE3E72F3F50}" presName="vSp" presStyleCnt="0"/>
      <dgm:spPr/>
    </dgm:pt>
    <dgm:pt modelId="{17AE4C23-52D4-4507-B53C-83A800870E34}" type="pres">
      <dgm:prSet presAssocID="{3A7BDB32-4905-4164-9260-74F6D734ECA0}" presName="horFlow" presStyleCnt="0"/>
      <dgm:spPr/>
    </dgm:pt>
    <dgm:pt modelId="{9AFA6F1D-F89F-4575-A629-0A54591282F7}" type="pres">
      <dgm:prSet presAssocID="{3A7BDB32-4905-4164-9260-74F6D734ECA0}" presName="bigChev" presStyleLbl="node1" presStyleIdx="1" presStyleCnt="3"/>
      <dgm:spPr/>
      <dgm:t>
        <a:bodyPr/>
        <a:lstStyle/>
        <a:p>
          <a:endParaRPr lang="ru-RU"/>
        </a:p>
      </dgm:t>
    </dgm:pt>
    <dgm:pt modelId="{05FAE9C5-5C88-4E97-8131-6FF54EE79D45}" type="pres">
      <dgm:prSet presAssocID="{39B477D2-EA99-4E1F-8500-8C8ACD16F445}" presName="parTrans" presStyleCnt="0"/>
      <dgm:spPr/>
    </dgm:pt>
    <dgm:pt modelId="{D619A294-A88C-459C-A4DF-2E530DF2F185}" type="pres">
      <dgm:prSet presAssocID="{9043ABCE-9D22-47C6-AD54-F315A9D7DDD8}" presName="node" presStyleLbl="alignAccFollowNode1" presStyleIdx="2" presStyleCnt="6" custScaleY="120099" custLinFactNeighborX="52813" custLinFactNeighborY="2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FCF7B-77DA-41CA-909C-EB030CD25E79}" type="pres">
      <dgm:prSet presAssocID="{20BE8AA4-7E10-478F-BD50-B15DA2850A15}" presName="sibTrans" presStyleCnt="0"/>
      <dgm:spPr/>
    </dgm:pt>
    <dgm:pt modelId="{34CACF5B-6432-4666-828D-CD02098F3314}" type="pres">
      <dgm:prSet presAssocID="{FBC0A76E-9FCC-488A-94FC-6B30CD7BD08A}" presName="node" presStyleLbl="alignAccFollowNode1" presStyleIdx="3" presStyleCnt="6" custScaleX="155197" custScaleY="119238" custLinFactNeighborX="67075" custLinFactNeighborY="-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583EF9-0C2D-4777-B512-84FFE1AE2EEE}" type="pres">
      <dgm:prSet presAssocID="{3A7BDB32-4905-4164-9260-74F6D734ECA0}" presName="vSp" presStyleCnt="0"/>
      <dgm:spPr/>
    </dgm:pt>
    <dgm:pt modelId="{458CA2B9-0D47-4A7D-8484-F6983AAAD1D0}" type="pres">
      <dgm:prSet presAssocID="{99D0A569-2BC9-4A22-BDE9-727D1A943F33}" presName="horFlow" presStyleCnt="0"/>
      <dgm:spPr/>
    </dgm:pt>
    <dgm:pt modelId="{B7AD8821-2760-48D5-8AE4-09CF7012D3B7}" type="pres">
      <dgm:prSet presAssocID="{99D0A569-2BC9-4A22-BDE9-727D1A943F33}" presName="bigChev" presStyleLbl="node1" presStyleIdx="2" presStyleCnt="3" custScaleX="100871" custLinFactNeighborX="10108" custLinFactNeighborY="342"/>
      <dgm:spPr/>
      <dgm:t>
        <a:bodyPr/>
        <a:lstStyle/>
        <a:p>
          <a:endParaRPr lang="ru-RU"/>
        </a:p>
      </dgm:t>
    </dgm:pt>
    <dgm:pt modelId="{DD5F9148-4560-4057-A53B-CB6D300376C5}" type="pres">
      <dgm:prSet presAssocID="{CC26C352-0983-413E-9584-92953CD570AB}" presName="parTrans" presStyleCnt="0"/>
      <dgm:spPr/>
    </dgm:pt>
    <dgm:pt modelId="{E83CB354-085B-454D-8958-9BC389515FD7}" type="pres">
      <dgm:prSet presAssocID="{13977B08-9B14-4B42-89E5-07D589339C49}" presName="node" presStyleLbl="alignAccFollowNode1" presStyleIdx="4" presStyleCnt="6" custScaleX="124447" custScaleY="127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6F17F-0291-4D46-8ADC-E031A2549230}" type="pres">
      <dgm:prSet presAssocID="{FCA26913-FB11-44D4-B1AC-3BC09A1997E6}" presName="sibTrans" presStyleCnt="0"/>
      <dgm:spPr/>
    </dgm:pt>
    <dgm:pt modelId="{B601F729-22B0-457E-8715-8589102BFA15}" type="pres">
      <dgm:prSet presAssocID="{5BA1F0A4-EF8F-4DE2-9D57-CE8C2EFDA0C7}" presName="node" presStyleLbl="alignAccFollowNode1" presStyleIdx="5" presStyleCnt="6" custScaleX="138578" custScaleY="1268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9BC8F1-B3B3-4940-8E34-7042918A4C45}" type="presOf" srcId="{F24E4CDF-2BDF-46C1-B9A4-1FD1BF97CCFA}" destId="{F70C6FBA-8517-44EB-85BD-AE0E2970C49C}" srcOrd="0" destOrd="0" presId="urn:microsoft.com/office/officeart/2005/8/layout/lProcess3"/>
    <dgm:cxn modelId="{EFCF6120-E0D8-4963-A21E-4B3A7200FE6B}" srcId="{99D0A569-2BC9-4A22-BDE9-727D1A943F33}" destId="{5BA1F0A4-EF8F-4DE2-9D57-CE8C2EFDA0C7}" srcOrd="1" destOrd="0" parTransId="{05EB8D94-EE99-4C82-A54B-12F678D5D88B}" sibTransId="{853ACBEC-1201-42BE-B7B0-9D31407FED18}"/>
    <dgm:cxn modelId="{8CFCBBBD-7D37-4C75-8C71-B35DCB4A018D}" type="presOf" srcId="{9043ABCE-9D22-47C6-AD54-F315A9D7DDD8}" destId="{D619A294-A88C-459C-A4DF-2E530DF2F185}" srcOrd="0" destOrd="0" presId="urn:microsoft.com/office/officeart/2005/8/layout/lProcess3"/>
    <dgm:cxn modelId="{59780B86-6AE7-4860-BCBC-9DC04E179847}" type="presOf" srcId="{3A7BDB32-4905-4164-9260-74F6D734ECA0}" destId="{9AFA6F1D-F89F-4575-A629-0A54591282F7}" srcOrd="0" destOrd="0" presId="urn:microsoft.com/office/officeart/2005/8/layout/lProcess3"/>
    <dgm:cxn modelId="{446ACE6F-C8B0-471B-A195-9C28BDC1D017}" type="presOf" srcId="{FBC0A76E-9FCC-488A-94FC-6B30CD7BD08A}" destId="{34CACF5B-6432-4666-828D-CD02098F3314}" srcOrd="0" destOrd="0" presId="urn:microsoft.com/office/officeart/2005/8/layout/lProcess3"/>
    <dgm:cxn modelId="{A9C0E89C-A6F1-4504-A1BB-6AD33625406F}" srcId="{D0C16FD6-9603-4971-B369-8281394B51C3}" destId="{4104F95B-6F3E-4C20-8EE7-1DE3E72F3F50}" srcOrd="0" destOrd="0" parTransId="{55A3076D-DD07-4CB3-ACA4-BA9D92393C28}" sibTransId="{D5A2DE34-124B-4513-A4CB-0D3FB2B52E4E}"/>
    <dgm:cxn modelId="{6ABC8CAE-9FBB-4D35-83AB-FEEE10046D94}" type="presOf" srcId="{43EA190A-97AF-4088-AD57-402FC2665423}" destId="{DD5AF7E9-D4DF-4DE2-B706-62CE30EAFA9E}" srcOrd="0" destOrd="0" presId="urn:microsoft.com/office/officeart/2005/8/layout/lProcess3"/>
    <dgm:cxn modelId="{6B69189B-A2A5-4D90-90B0-8182F09A7170}" type="presOf" srcId="{5BA1F0A4-EF8F-4DE2-9D57-CE8C2EFDA0C7}" destId="{B601F729-22B0-457E-8715-8589102BFA15}" srcOrd="0" destOrd="0" presId="urn:microsoft.com/office/officeart/2005/8/layout/lProcess3"/>
    <dgm:cxn modelId="{F4ECE515-A450-4C29-AA92-D9A9A427FD65}" srcId="{D0C16FD6-9603-4971-B369-8281394B51C3}" destId="{99D0A569-2BC9-4A22-BDE9-727D1A943F33}" srcOrd="2" destOrd="0" parTransId="{C76F5D29-76A0-40E1-829C-EFB0552AA3AC}" sibTransId="{4A1B19F0-DF85-413C-AEF9-8675DAA94C07}"/>
    <dgm:cxn modelId="{32AC61E2-C034-42EE-BF66-EBFE42703B37}" srcId="{4104F95B-6F3E-4C20-8EE7-1DE3E72F3F50}" destId="{F24E4CDF-2BDF-46C1-B9A4-1FD1BF97CCFA}" srcOrd="1" destOrd="0" parTransId="{4AAFAE17-E2DC-42C4-870A-C76E08120C2B}" sibTransId="{6AC2AF7C-048D-4F5F-9EBD-5099A2AE3EA5}"/>
    <dgm:cxn modelId="{AA924CE0-ADCD-4712-93F0-3DE9141D107C}" type="presOf" srcId="{13977B08-9B14-4B42-89E5-07D589339C49}" destId="{E83CB354-085B-454D-8958-9BC389515FD7}" srcOrd="0" destOrd="0" presId="urn:microsoft.com/office/officeart/2005/8/layout/lProcess3"/>
    <dgm:cxn modelId="{C485F635-1442-4C3D-BFED-C593FAC3006E}" srcId="{99D0A569-2BC9-4A22-BDE9-727D1A943F33}" destId="{13977B08-9B14-4B42-89E5-07D589339C49}" srcOrd="0" destOrd="0" parTransId="{CC26C352-0983-413E-9584-92953CD570AB}" sibTransId="{FCA26913-FB11-44D4-B1AC-3BC09A1997E6}"/>
    <dgm:cxn modelId="{AA55A5DB-51AE-410E-AF36-21B442C1DF6E}" srcId="{4104F95B-6F3E-4C20-8EE7-1DE3E72F3F50}" destId="{43EA190A-97AF-4088-AD57-402FC2665423}" srcOrd="0" destOrd="0" parTransId="{00FCAAC0-5479-45B3-92F6-5FF9DB45BFFA}" sibTransId="{F68A817D-7769-4049-91F7-50DB56FEE755}"/>
    <dgm:cxn modelId="{7408B682-31DB-4834-B2BC-E4F415D44F67}" type="presOf" srcId="{4104F95B-6F3E-4C20-8EE7-1DE3E72F3F50}" destId="{3C44D119-A9B4-4DC5-83A8-BED494EA3D20}" srcOrd="0" destOrd="0" presId="urn:microsoft.com/office/officeart/2005/8/layout/lProcess3"/>
    <dgm:cxn modelId="{DAC6E4F1-5B77-4110-A922-5884643DC78E}" type="presOf" srcId="{D0C16FD6-9603-4971-B369-8281394B51C3}" destId="{441CAA7E-907B-4A2F-8B57-28C56F322700}" srcOrd="0" destOrd="0" presId="urn:microsoft.com/office/officeart/2005/8/layout/lProcess3"/>
    <dgm:cxn modelId="{04652A89-2307-4719-A739-5390602FA453}" srcId="{3A7BDB32-4905-4164-9260-74F6D734ECA0}" destId="{FBC0A76E-9FCC-488A-94FC-6B30CD7BD08A}" srcOrd="1" destOrd="0" parTransId="{8470DD40-2C92-4BB4-8AB2-449C3BFC61A0}" sibTransId="{F92814CB-FD10-45C7-8E69-C92967D2900B}"/>
    <dgm:cxn modelId="{54FACD7A-C646-401C-A2EB-E9EF155FD30E}" srcId="{D0C16FD6-9603-4971-B369-8281394B51C3}" destId="{3A7BDB32-4905-4164-9260-74F6D734ECA0}" srcOrd="1" destOrd="0" parTransId="{137A0E09-1136-41A0-9540-7CA7DB38406E}" sibTransId="{E1188482-376F-4C7A-B830-554C67AA24E9}"/>
    <dgm:cxn modelId="{AA69C3A6-C17B-43CA-A2DD-31FDE2F22A18}" srcId="{3A7BDB32-4905-4164-9260-74F6D734ECA0}" destId="{9043ABCE-9D22-47C6-AD54-F315A9D7DDD8}" srcOrd="0" destOrd="0" parTransId="{39B477D2-EA99-4E1F-8500-8C8ACD16F445}" sibTransId="{20BE8AA4-7E10-478F-BD50-B15DA2850A15}"/>
    <dgm:cxn modelId="{B9D1E84A-070E-4358-82CB-2A6FBCADAF48}" type="presOf" srcId="{99D0A569-2BC9-4A22-BDE9-727D1A943F33}" destId="{B7AD8821-2760-48D5-8AE4-09CF7012D3B7}" srcOrd="0" destOrd="0" presId="urn:microsoft.com/office/officeart/2005/8/layout/lProcess3"/>
    <dgm:cxn modelId="{B3BDB634-26B9-4CF0-8A8E-A0BA15E8F963}" type="presParOf" srcId="{441CAA7E-907B-4A2F-8B57-28C56F322700}" destId="{7A7FBFF7-3A93-411D-94D2-125646AA6818}" srcOrd="0" destOrd="0" presId="urn:microsoft.com/office/officeart/2005/8/layout/lProcess3"/>
    <dgm:cxn modelId="{647D4BC0-6E5B-42B2-AC3E-988BB6A5CE24}" type="presParOf" srcId="{7A7FBFF7-3A93-411D-94D2-125646AA6818}" destId="{3C44D119-A9B4-4DC5-83A8-BED494EA3D20}" srcOrd="0" destOrd="0" presId="urn:microsoft.com/office/officeart/2005/8/layout/lProcess3"/>
    <dgm:cxn modelId="{67A1BA91-21D8-44E6-885F-06286179EF1D}" type="presParOf" srcId="{7A7FBFF7-3A93-411D-94D2-125646AA6818}" destId="{AD6ADF33-8F2A-4F82-9425-0A733BB9FE52}" srcOrd="1" destOrd="0" presId="urn:microsoft.com/office/officeart/2005/8/layout/lProcess3"/>
    <dgm:cxn modelId="{75A027A0-78C0-4CB6-B82C-734BA80D265E}" type="presParOf" srcId="{7A7FBFF7-3A93-411D-94D2-125646AA6818}" destId="{DD5AF7E9-D4DF-4DE2-B706-62CE30EAFA9E}" srcOrd="2" destOrd="0" presId="urn:microsoft.com/office/officeart/2005/8/layout/lProcess3"/>
    <dgm:cxn modelId="{7A3C8B99-D3B0-4CDD-A2F7-218C8EA0F380}" type="presParOf" srcId="{7A7FBFF7-3A93-411D-94D2-125646AA6818}" destId="{7805010D-D154-4426-8B04-F26661444408}" srcOrd="3" destOrd="0" presId="urn:microsoft.com/office/officeart/2005/8/layout/lProcess3"/>
    <dgm:cxn modelId="{6DE491DF-4DD9-4522-A8B6-583B798169AD}" type="presParOf" srcId="{7A7FBFF7-3A93-411D-94D2-125646AA6818}" destId="{F70C6FBA-8517-44EB-85BD-AE0E2970C49C}" srcOrd="4" destOrd="0" presId="urn:microsoft.com/office/officeart/2005/8/layout/lProcess3"/>
    <dgm:cxn modelId="{E8663EBC-E00A-4F82-8FC8-64A338C16E74}" type="presParOf" srcId="{441CAA7E-907B-4A2F-8B57-28C56F322700}" destId="{A88E7EEF-2B50-40BB-88AB-EA683723EE3C}" srcOrd="1" destOrd="0" presId="urn:microsoft.com/office/officeart/2005/8/layout/lProcess3"/>
    <dgm:cxn modelId="{D0C9A8F4-0E92-4183-8AA5-F9137AE2B52C}" type="presParOf" srcId="{441CAA7E-907B-4A2F-8B57-28C56F322700}" destId="{17AE4C23-52D4-4507-B53C-83A800870E34}" srcOrd="2" destOrd="0" presId="urn:microsoft.com/office/officeart/2005/8/layout/lProcess3"/>
    <dgm:cxn modelId="{1A07E912-2C21-4A3A-A2F1-EA6E55622E91}" type="presParOf" srcId="{17AE4C23-52D4-4507-B53C-83A800870E34}" destId="{9AFA6F1D-F89F-4575-A629-0A54591282F7}" srcOrd="0" destOrd="0" presId="urn:microsoft.com/office/officeart/2005/8/layout/lProcess3"/>
    <dgm:cxn modelId="{360E832D-5588-4E7C-9423-6A27F97BDC19}" type="presParOf" srcId="{17AE4C23-52D4-4507-B53C-83A800870E34}" destId="{05FAE9C5-5C88-4E97-8131-6FF54EE79D45}" srcOrd="1" destOrd="0" presId="urn:microsoft.com/office/officeart/2005/8/layout/lProcess3"/>
    <dgm:cxn modelId="{E815FD0B-82FD-4731-995D-0E4ADF6E537F}" type="presParOf" srcId="{17AE4C23-52D4-4507-B53C-83A800870E34}" destId="{D619A294-A88C-459C-A4DF-2E530DF2F185}" srcOrd="2" destOrd="0" presId="urn:microsoft.com/office/officeart/2005/8/layout/lProcess3"/>
    <dgm:cxn modelId="{7AF04393-C4D2-4E94-B9BE-25BCA1CD4438}" type="presParOf" srcId="{17AE4C23-52D4-4507-B53C-83A800870E34}" destId="{FF3FCF7B-77DA-41CA-909C-EB030CD25E79}" srcOrd="3" destOrd="0" presId="urn:microsoft.com/office/officeart/2005/8/layout/lProcess3"/>
    <dgm:cxn modelId="{25DFEB7D-2379-47EB-BEAD-A791354AF31C}" type="presParOf" srcId="{17AE4C23-52D4-4507-B53C-83A800870E34}" destId="{34CACF5B-6432-4666-828D-CD02098F3314}" srcOrd="4" destOrd="0" presId="urn:microsoft.com/office/officeart/2005/8/layout/lProcess3"/>
    <dgm:cxn modelId="{61FED2EA-1573-4487-8446-5BB0FBDC9E53}" type="presParOf" srcId="{441CAA7E-907B-4A2F-8B57-28C56F322700}" destId="{E3583EF9-0C2D-4777-B512-84FFE1AE2EEE}" srcOrd="3" destOrd="0" presId="urn:microsoft.com/office/officeart/2005/8/layout/lProcess3"/>
    <dgm:cxn modelId="{6CEFB6C1-50C9-4D2C-9483-3981DA1C34FB}" type="presParOf" srcId="{441CAA7E-907B-4A2F-8B57-28C56F322700}" destId="{458CA2B9-0D47-4A7D-8484-F6983AAAD1D0}" srcOrd="4" destOrd="0" presId="urn:microsoft.com/office/officeart/2005/8/layout/lProcess3"/>
    <dgm:cxn modelId="{78980BA0-0F7A-458C-B20E-C0C3BBE38A5B}" type="presParOf" srcId="{458CA2B9-0D47-4A7D-8484-F6983AAAD1D0}" destId="{B7AD8821-2760-48D5-8AE4-09CF7012D3B7}" srcOrd="0" destOrd="0" presId="urn:microsoft.com/office/officeart/2005/8/layout/lProcess3"/>
    <dgm:cxn modelId="{1E89BD00-5A1F-44F0-A957-5F5A83F499AC}" type="presParOf" srcId="{458CA2B9-0D47-4A7D-8484-F6983AAAD1D0}" destId="{DD5F9148-4560-4057-A53B-CB6D300376C5}" srcOrd="1" destOrd="0" presId="urn:microsoft.com/office/officeart/2005/8/layout/lProcess3"/>
    <dgm:cxn modelId="{42B3AB9B-3CCC-41E1-9E4E-D5BEABA66260}" type="presParOf" srcId="{458CA2B9-0D47-4A7D-8484-F6983AAAD1D0}" destId="{E83CB354-085B-454D-8958-9BC389515FD7}" srcOrd="2" destOrd="0" presId="urn:microsoft.com/office/officeart/2005/8/layout/lProcess3"/>
    <dgm:cxn modelId="{3586D420-33E4-4B06-A373-3787405B6D13}" type="presParOf" srcId="{458CA2B9-0D47-4A7D-8484-F6983AAAD1D0}" destId="{8F36F17F-0291-4D46-8ADC-E031A2549230}" srcOrd="3" destOrd="0" presId="urn:microsoft.com/office/officeart/2005/8/layout/lProcess3"/>
    <dgm:cxn modelId="{4E51B7A2-A893-43FA-BADC-D1554227786E}" type="presParOf" srcId="{458CA2B9-0D47-4A7D-8484-F6983AAAD1D0}" destId="{B601F729-22B0-457E-8715-8589102BFA15}" srcOrd="4" destOrd="0" presId="urn:microsoft.com/office/officeart/2005/8/layout/lProcess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BBF526-04EF-45C0-9EC2-4E01B954D797}" type="doc">
      <dgm:prSet loTypeId="urn:microsoft.com/office/officeart/2005/8/layout/vList6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6F1E4F-40C8-4B91-BFBE-BC70684B39A7}">
      <dgm:prSet custT="1"/>
      <dgm:spPr/>
      <dgm:t>
        <a:bodyPr/>
        <a:lstStyle/>
        <a:p>
          <a:r>
            <a:rPr lang="ru-RU" altLang="ru-RU" sz="1800" b="1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Налог на доходы физических лиц </a:t>
          </a:r>
          <a:r>
            <a:rPr lang="ru-RU" altLang="ru-RU" sz="1800" b="1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rPr>
            <a:t>1 185 428 </a:t>
          </a:r>
          <a:r>
            <a:rPr lang="ru-RU" altLang="ru-RU" sz="1800" b="1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тыс. руб. (29%)</a:t>
          </a:r>
        </a:p>
      </dgm:t>
    </dgm:pt>
    <dgm:pt modelId="{89A4C72B-8A76-42AF-AFFB-EAA099126AB0}" type="parTrans" cxnId="{F89EF44F-E4FE-4E52-BCBF-C0C7A11E8CC7}">
      <dgm:prSet/>
      <dgm:spPr/>
      <dgm:t>
        <a:bodyPr/>
        <a:lstStyle/>
        <a:p>
          <a:endParaRPr lang="ru-RU"/>
        </a:p>
      </dgm:t>
    </dgm:pt>
    <dgm:pt modelId="{FC44AAB2-2933-4EA7-8DCA-6A406E41455D}" type="sibTrans" cxnId="{F89EF44F-E4FE-4E52-BCBF-C0C7A11E8CC7}">
      <dgm:prSet/>
      <dgm:spPr/>
      <dgm:t>
        <a:bodyPr/>
        <a:lstStyle/>
        <a:p>
          <a:endParaRPr lang="ru-RU"/>
        </a:p>
      </dgm:t>
    </dgm:pt>
    <dgm:pt modelId="{A5E8215A-724A-4E1E-9707-6E7A963989E3}">
      <dgm:prSet custT="1"/>
      <dgm:spPr/>
      <dgm:t>
        <a:bodyPr/>
        <a:lstStyle/>
        <a:p>
          <a:r>
            <a:rPr lang="ru-RU" altLang="ru-RU" sz="1800" b="1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Земельный  налог </a:t>
          </a:r>
          <a:r>
            <a:rPr lang="ru-RU" altLang="ru-RU" sz="1800" b="1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rPr>
            <a:t>2 704 </a:t>
          </a:r>
          <a:r>
            <a:rPr lang="ru-RU" altLang="ru-RU" sz="1800" b="1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тыс. руб. (100%)</a:t>
          </a:r>
        </a:p>
      </dgm:t>
    </dgm:pt>
    <dgm:pt modelId="{14A2CA16-7C73-4DFE-BB47-FD9A1F6EF49B}" type="parTrans" cxnId="{95AE52D3-4695-4FBE-B874-CF1E574DB9BC}">
      <dgm:prSet/>
      <dgm:spPr/>
      <dgm:t>
        <a:bodyPr/>
        <a:lstStyle/>
        <a:p>
          <a:endParaRPr lang="ru-RU"/>
        </a:p>
      </dgm:t>
    </dgm:pt>
    <dgm:pt modelId="{6C210655-58C2-405E-8C5D-2D2865381491}" type="sibTrans" cxnId="{95AE52D3-4695-4FBE-B874-CF1E574DB9BC}">
      <dgm:prSet/>
      <dgm:spPr/>
      <dgm:t>
        <a:bodyPr/>
        <a:lstStyle/>
        <a:p>
          <a:endParaRPr lang="ru-RU"/>
        </a:p>
      </dgm:t>
    </dgm:pt>
    <dgm:pt modelId="{AF0EC86C-FC88-4989-9DDC-3975BE9E1C2C}">
      <dgm:prSet custT="1"/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 в мировых судах                                  и судах общей юрисдикции </a:t>
          </a:r>
          <a:r>
            <a: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6676</a:t>
          </a:r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 руб. (100%)</a:t>
          </a:r>
        </a:p>
      </dgm:t>
    </dgm:pt>
    <dgm:pt modelId="{24F98997-07D7-4851-A36A-C333AA3D7C27}" type="parTrans" cxnId="{34972600-F5A0-49BF-9F14-C29D2F81E991}">
      <dgm:prSet/>
      <dgm:spPr/>
      <dgm:t>
        <a:bodyPr/>
        <a:lstStyle/>
        <a:p>
          <a:endParaRPr lang="ru-RU"/>
        </a:p>
      </dgm:t>
    </dgm:pt>
    <dgm:pt modelId="{4D0633D1-E897-4084-8A94-77154A166F45}" type="sibTrans" cxnId="{34972600-F5A0-49BF-9F14-C29D2F81E991}">
      <dgm:prSet/>
      <dgm:spPr/>
      <dgm:t>
        <a:bodyPr/>
        <a:lstStyle/>
        <a:p>
          <a:endParaRPr lang="ru-RU"/>
        </a:p>
      </dgm:t>
    </dgm:pt>
    <dgm:pt modelId="{ECDBCCDF-5A9D-47BB-B986-3EE60DFD58BA}">
      <dgm:prSet custT="1"/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Налог на имущество физических лиц </a:t>
          </a:r>
          <a:r>
            <a:rPr lang="ru-RU" sz="1800" b="1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rPr>
            <a:t>45 031 </a:t>
          </a:r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тыс. руб.(100%)</a:t>
          </a:r>
        </a:p>
      </dgm:t>
    </dgm:pt>
    <dgm:pt modelId="{B55B2137-4D64-47C0-9A8F-7B61E3BD046E}" type="parTrans" cxnId="{426A7511-C0CD-40DB-BAE0-99371123CCB0}">
      <dgm:prSet/>
      <dgm:spPr/>
      <dgm:t>
        <a:bodyPr/>
        <a:lstStyle/>
        <a:p>
          <a:endParaRPr lang="ru-RU"/>
        </a:p>
      </dgm:t>
    </dgm:pt>
    <dgm:pt modelId="{59DDDB07-A4F8-4BEA-84FE-93A3B4F0CCB1}" type="sibTrans" cxnId="{426A7511-C0CD-40DB-BAE0-99371123CCB0}">
      <dgm:prSet/>
      <dgm:spPr/>
      <dgm:t>
        <a:bodyPr/>
        <a:lstStyle/>
        <a:p>
          <a:endParaRPr lang="ru-RU"/>
        </a:p>
      </dgm:t>
    </dgm:pt>
    <dgm:pt modelId="{A6C4667A-4463-4A98-89CA-2F395684788F}">
      <dgm:prSet custT="1"/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Плата за наем муниципального жилья </a:t>
          </a:r>
          <a:r>
            <a:rPr lang="ru-RU" sz="1800" b="1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rPr>
            <a:t>2 100 </a:t>
          </a:r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тыс. руб.(100%) </a:t>
          </a:r>
        </a:p>
      </dgm:t>
    </dgm:pt>
    <dgm:pt modelId="{29D5ACCC-98C3-43C9-BF04-B69C78B18D53}" type="parTrans" cxnId="{FB691736-4ADF-4872-A7D0-01FF9B442EE5}">
      <dgm:prSet/>
      <dgm:spPr/>
      <dgm:t>
        <a:bodyPr/>
        <a:lstStyle/>
        <a:p>
          <a:endParaRPr lang="ru-RU"/>
        </a:p>
      </dgm:t>
    </dgm:pt>
    <dgm:pt modelId="{F8AA6A10-2386-4E30-939E-D90DB1ECEC3C}" type="sibTrans" cxnId="{FB691736-4ADF-4872-A7D0-01FF9B442EE5}">
      <dgm:prSet/>
      <dgm:spPr/>
      <dgm:t>
        <a:bodyPr/>
        <a:lstStyle/>
        <a:p>
          <a:endParaRPr lang="ru-RU"/>
        </a:p>
      </dgm:t>
    </dgm:pt>
    <dgm:pt modelId="{6552E5FE-A3B6-4140-A865-25DDC6718DB3}" type="pres">
      <dgm:prSet presAssocID="{50BBF526-04EF-45C0-9EC2-4E01B954D79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FFF5CB9-C037-48E5-B762-3A2DF953AE14}" type="pres">
      <dgm:prSet presAssocID="{106F1E4F-40C8-4B91-BFBE-BC70684B39A7}" presName="linNode" presStyleCnt="0"/>
      <dgm:spPr/>
    </dgm:pt>
    <dgm:pt modelId="{A82ADDEE-06CD-44EC-AF88-85306A2B030A}" type="pres">
      <dgm:prSet presAssocID="{106F1E4F-40C8-4B91-BFBE-BC70684B39A7}" presName="parentShp" presStyleLbl="node1" presStyleIdx="0" presStyleCnt="5" custScaleX="701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C82E6A-CB37-4868-B94D-2DCD63C07F5D}" type="pres">
      <dgm:prSet presAssocID="{106F1E4F-40C8-4B91-BFBE-BC70684B39A7}" presName="childShp" presStyleLbl="bgAccFollowNode1" presStyleIdx="0" presStyleCnt="5">
        <dgm:presLayoutVars>
          <dgm:bulletEnabled val="1"/>
        </dgm:presLayoutVars>
      </dgm:prSet>
      <dgm:spPr/>
    </dgm:pt>
    <dgm:pt modelId="{0857AAA3-3302-4237-A545-94A4B568E446}" type="pres">
      <dgm:prSet presAssocID="{FC44AAB2-2933-4EA7-8DCA-6A406E41455D}" presName="spacing" presStyleCnt="0"/>
      <dgm:spPr/>
    </dgm:pt>
    <dgm:pt modelId="{357C373F-547E-42CF-8E00-0A7B03F5A9FF}" type="pres">
      <dgm:prSet presAssocID="{ECDBCCDF-5A9D-47BB-B986-3EE60DFD58BA}" presName="linNode" presStyleCnt="0"/>
      <dgm:spPr/>
    </dgm:pt>
    <dgm:pt modelId="{C0C0A9C9-6BA8-4ADD-BAC1-1A4BF386A0C9}" type="pres">
      <dgm:prSet presAssocID="{ECDBCCDF-5A9D-47BB-B986-3EE60DFD58BA}" presName="parentShp" presStyleLbl="node1" presStyleIdx="1" presStyleCnt="5" custScaleX="701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5EFEA-182D-4A42-B83B-91E3B719441A}" type="pres">
      <dgm:prSet presAssocID="{ECDBCCDF-5A9D-47BB-B986-3EE60DFD58BA}" presName="childShp" presStyleLbl="bgAccFollowNode1" presStyleIdx="1" presStyleCnt="5">
        <dgm:presLayoutVars>
          <dgm:bulletEnabled val="1"/>
        </dgm:presLayoutVars>
      </dgm:prSet>
      <dgm:spPr/>
    </dgm:pt>
    <dgm:pt modelId="{03B7BD79-5917-4B4F-82BB-303CAED3ABEE}" type="pres">
      <dgm:prSet presAssocID="{59DDDB07-A4F8-4BEA-84FE-93A3B4F0CCB1}" presName="spacing" presStyleCnt="0"/>
      <dgm:spPr/>
    </dgm:pt>
    <dgm:pt modelId="{2EFDC2D6-D4AE-4166-A378-E34717606525}" type="pres">
      <dgm:prSet presAssocID="{A5E8215A-724A-4E1E-9707-6E7A963989E3}" presName="linNode" presStyleCnt="0"/>
      <dgm:spPr/>
    </dgm:pt>
    <dgm:pt modelId="{9B3E396C-C0B7-49D1-921C-FFC97F0FBBAA}" type="pres">
      <dgm:prSet presAssocID="{A5E8215A-724A-4E1E-9707-6E7A963989E3}" presName="parentShp" presStyleLbl="node1" presStyleIdx="2" presStyleCnt="5" custScaleX="701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40D17-4069-4094-B210-67108F6675D6}" type="pres">
      <dgm:prSet presAssocID="{A5E8215A-724A-4E1E-9707-6E7A963989E3}" presName="childShp" presStyleLbl="bgAccFollowNode1" presStyleIdx="2" presStyleCnt="5">
        <dgm:presLayoutVars>
          <dgm:bulletEnabled val="1"/>
        </dgm:presLayoutVars>
      </dgm:prSet>
      <dgm:spPr/>
    </dgm:pt>
    <dgm:pt modelId="{61C9DD53-2FC7-4497-9FFA-EA59EDC8C347}" type="pres">
      <dgm:prSet presAssocID="{6C210655-58C2-405E-8C5D-2D2865381491}" presName="spacing" presStyleCnt="0"/>
      <dgm:spPr/>
    </dgm:pt>
    <dgm:pt modelId="{87F37CBE-83AA-4A27-92B5-0579C7AD96E7}" type="pres">
      <dgm:prSet presAssocID="{A6C4667A-4463-4A98-89CA-2F395684788F}" presName="linNode" presStyleCnt="0"/>
      <dgm:spPr/>
    </dgm:pt>
    <dgm:pt modelId="{405CB428-D16D-496D-9270-5397FB670901}" type="pres">
      <dgm:prSet presAssocID="{A6C4667A-4463-4A98-89CA-2F395684788F}" presName="parentShp" presStyleLbl="node1" presStyleIdx="3" presStyleCnt="5" custScaleX="701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8B3A8-B21F-470B-BE77-47BDC07EE6E0}" type="pres">
      <dgm:prSet presAssocID="{A6C4667A-4463-4A98-89CA-2F395684788F}" presName="childShp" presStyleLbl="bgAccFollowNode1" presStyleIdx="3" presStyleCnt="5">
        <dgm:presLayoutVars>
          <dgm:bulletEnabled val="1"/>
        </dgm:presLayoutVars>
      </dgm:prSet>
      <dgm:spPr/>
    </dgm:pt>
    <dgm:pt modelId="{EF464EA7-19B0-45B9-94EF-3D458C21A3B2}" type="pres">
      <dgm:prSet presAssocID="{F8AA6A10-2386-4E30-939E-D90DB1ECEC3C}" presName="spacing" presStyleCnt="0"/>
      <dgm:spPr/>
    </dgm:pt>
    <dgm:pt modelId="{47888189-1FA4-4396-9DF5-A6D66F4DEE6E}" type="pres">
      <dgm:prSet presAssocID="{AF0EC86C-FC88-4989-9DDC-3975BE9E1C2C}" presName="linNode" presStyleCnt="0"/>
      <dgm:spPr/>
    </dgm:pt>
    <dgm:pt modelId="{9935E2BB-3779-42C3-975C-4FCD2F7C22CE}" type="pres">
      <dgm:prSet presAssocID="{AF0EC86C-FC88-4989-9DDC-3975BE9E1C2C}" presName="parentShp" presStyleLbl="node1" presStyleIdx="4" presStyleCnt="5" custScaleX="701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E0E15-767A-45FA-BA19-EEA26FF4B59E}" type="pres">
      <dgm:prSet presAssocID="{AF0EC86C-FC88-4989-9DDC-3975BE9E1C2C}" presName="childShp" presStyleLbl="bgAccFollowNode1" presStyleIdx="4" presStyleCnt="5">
        <dgm:presLayoutVars>
          <dgm:bulletEnabled val="1"/>
        </dgm:presLayoutVars>
      </dgm:prSet>
      <dgm:spPr/>
    </dgm:pt>
  </dgm:ptLst>
  <dgm:cxnLst>
    <dgm:cxn modelId="{F69F5857-2C66-4F2D-89F6-C135383C5955}" type="presOf" srcId="{ECDBCCDF-5A9D-47BB-B986-3EE60DFD58BA}" destId="{C0C0A9C9-6BA8-4ADD-BAC1-1A4BF386A0C9}" srcOrd="0" destOrd="0" presId="urn:microsoft.com/office/officeart/2005/8/layout/vList6"/>
    <dgm:cxn modelId="{16BEC8E2-C85D-4D3A-B1B8-D8E2F25E0914}" type="presOf" srcId="{AF0EC86C-FC88-4989-9DDC-3975BE9E1C2C}" destId="{9935E2BB-3779-42C3-975C-4FCD2F7C22CE}" srcOrd="0" destOrd="0" presId="urn:microsoft.com/office/officeart/2005/8/layout/vList6"/>
    <dgm:cxn modelId="{34972600-F5A0-49BF-9F14-C29D2F81E991}" srcId="{50BBF526-04EF-45C0-9EC2-4E01B954D797}" destId="{AF0EC86C-FC88-4989-9DDC-3975BE9E1C2C}" srcOrd="4" destOrd="0" parTransId="{24F98997-07D7-4851-A36A-C333AA3D7C27}" sibTransId="{4D0633D1-E897-4084-8A94-77154A166F45}"/>
    <dgm:cxn modelId="{1430A813-F977-4D45-AF84-79F1D5131F0B}" type="presOf" srcId="{A6C4667A-4463-4A98-89CA-2F395684788F}" destId="{405CB428-D16D-496D-9270-5397FB670901}" srcOrd="0" destOrd="0" presId="urn:microsoft.com/office/officeart/2005/8/layout/vList6"/>
    <dgm:cxn modelId="{FB691736-4ADF-4872-A7D0-01FF9B442EE5}" srcId="{50BBF526-04EF-45C0-9EC2-4E01B954D797}" destId="{A6C4667A-4463-4A98-89CA-2F395684788F}" srcOrd="3" destOrd="0" parTransId="{29D5ACCC-98C3-43C9-BF04-B69C78B18D53}" sibTransId="{F8AA6A10-2386-4E30-939E-D90DB1ECEC3C}"/>
    <dgm:cxn modelId="{F89EF44F-E4FE-4E52-BCBF-C0C7A11E8CC7}" srcId="{50BBF526-04EF-45C0-9EC2-4E01B954D797}" destId="{106F1E4F-40C8-4B91-BFBE-BC70684B39A7}" srcOrd="0" destOrd="0" parTransId="{89A4C72B-8A76-42AF-AFFB-EAA099126AB0}" sibTransId="{FC44AAB2-2933-4EA7-8DCA-6A406E41455D}"/>
    <dgm:cxn modelId="{832C6DF5-C2A5-4996-8879-132F4A748E64}" type="presOf" srcId="{A5E8215A-724A-4E1E-9707-6E7A963989E3}" destId="{9B3E396C-C0B7-49D1-921C-FFC97F0FBBAA}" srcOrd="0" destOrd="0" presId="urn:microsoft.com/office/officeart/2005/8/layout/vList6"/>
    <dgm:cxn modelId="{C83F8B5E-E964-427E-98D7-1B3D85899E41}" type="presOf" srcId="{50BBF526-04EF-45C0-9EC2-4E01B954D797}" destId="{6552E5FE-A3B6-4140-A865-25DDC6718DB3}" srcOrd="0" destOrd="0" presId="urn:microsoft.com/office/officeart/2005/8/layout/vList6"/>
    <dgm:cxn modelId="{95AE52D3-4695-4FBE-B874-CF1E574DB9BC}" srcId="{50BBF526-04EF-45C0-9EC2-4E01B954D797}" destId="{A5E8215A-724A-4E1E-9707-6E7A963989E3}" srcOrd="2" destOrd="0" parTransId="{14A2CA16-7C73-4DFE-BB47-FD9A1F6EF49B}" sibTransId="{6C210655-58C2-405E-8C5D-2D2865381491}"/>
    <dgm:cxn modelId="{426A7511-C0CD-40DB-BAE0-99371123CCB0}" srcId="{50BBF526-04EF-45C0-9EC2-4E01B954D797}" destId="{ECDBCCDF-5A9D-47BB-B986-3EE60DFD58BA}" srcOrd="1" destOrd="0" parTransId="{B55B2137-4D64-47C0-9A8F-7B61E3BD046E}" sibTransId="{59DDDB07-A4F8-4BEA-84FE-93A3B4F0CCB1}"/>
    <dgm:cxn modelId="{B9C26EF4-0854-4FDE-98E5-CBDD634F17B6}" type="presOf" srcId="{106F1E4F-40C8-4B91-BFBE-BC70684B39A7}" destId="{A82ADDEE-06CD-44EC-AF88-85306A2B030A}" srcOrd="0" destOrd="0" presId="urn:microsoft.com/office/officeart/2005/8/layout/vList6"/>
    <dgm:cxn modelId="{41A5C399-03A1-4F5D-899F-9336FEF5A4D0}" type="presParOf" srcId="{6552E5FE-A3B6-4140-A865-25DDC6718DB3}" destId="{5FFF5CB9-C037-48E5-B762-3A2DF953AE14}" srcOrd="0" destOrd="0" presId="urn:microsoft.com/office/officeart/2005/8/layout/vList6"/>
    <dgm:cxn modelId="{9FF74B9D-31C6-4D6F-8E16-DABAF417CBF7}" type="presParOf" srcId="{5FFF5CB9-C037-48E5-B762-3A2DF953AE14}" destId="{A82ADDEE-06CD-44EC-AF88-85306A2B030A}" srcOrd="0" destOrd="0" presId="urn:microsoft.com/office/officeart/2005/8/layout/vList6"/>
    <dgm:cxn modelId="{DCA9AB87-ADE9-4639-A7DA-D6B23B1106FD}" type="presParOf" srcId="{5FFF5CB9-C037-48E5-B762-3A2DF953AE14}" destId="{C3C82E6A-CB37-4868-B94D-2DCD63C07F5D}" srcOrd="1" destOrd="0" presId="urn:microsoft.com/office/officeart/2005/8/layout/vList6"/>
    <dgm:cxn modelId="{153A9469-11EA-4C6E-B3AF-9FC441F38CF9}" type="presParOf" srcId="{6552E5FE-A3B6-4140-A865-25DDC6718DB3}" destId="{0857AAA3-3302-4237-A545-94A4B568E446}" srcOrd="1" destOrd="0" presId="urn:microsoft.com/office/officeart/2005/8/layout/vList6"/>
    <dgm:cxn modelId="{CC5912AF-6000-40A1-A735-19F87B0FCE1B}" type="presParOf" srcId="{6552E5FE-A3B6-4140-A865-25DDC6718DB3}" destId="{357C373F-547E-42CF-8E00-0A7B03F5A9FF}" srcOrd="2" destOrd="0" presId="urn:microsoft.com/office/officeart/2005/8/layout/vList6"/>
    <dgm:cxn modelId="{78B1CF20-439D-4658-B519-782B7DB46FF7}" type="presParOf" srcId="{357C373F-547E-42CF-8E00-0A7B03F5A9FF}" destId="{C0C0A9C9-6BA8-4ADD-BAC1-1A4BF386A0C9}" srcOrd="0" destOrd="0" presId="urn:microsoft.com/office/officeart/2005/8/layout/vList6"/>
    <dgm:cxn modelId="{3052F02E-0527-4F1E-B4E4-FD8BA79E2263}" type="presParOf" srcId="{357C373F-547E-42CF-8E00-0A7B03F5A9FF}" destId="{D705EFEA-182D-4A42-B83B-91E3B719441A}" srcOrd="1" destOrd="0" presId="urn:microsoft.com/office/officeart/2005/8/layout/vList6"/>
    <dgm:cxn modelId="{A1FF3D89-88C0-4FC7-9170-5A4AD17D0D47}" type="presParOf" srcId="{6552E5FE-A3B6-4140-A865-25DDC6718DB3}" destId="{03B7BD79-5917-4B4F-82BB-303CAED3ABEE}" srcOrd="3" destOrd="0" presId="urn:microsoft.com/office/officeart/2005/8/layout/vList6"/>
    <dgm:cxn modelId="{2A10211B-2710-4624-AF23-DCC6DF9D50CE}" type="presParOf" srcId="{6552E5FE-A3B6-4140-A865-25DDC6718DB3}" destId="{2EFDC2D6-D4AE-4166-A378-E34717606525}" srcOrd="4" destOrd="0" presId="urn:microsoft.com/office/officeart/2005/8/layout/vList6"/>
    <dgm:cxn modelId="{FE85944B-FA3E-4126-B756-5940446C207D}" type="presParOf" srcId="{2EFDC2D6-D4AE-4166-A378-E34717606525}" destId="{9B3E396C-C0B7-49D1-921C-FFC97F0FBBAA}" srcOrd="0" destOrd="0" presId="urn:microsoft.com/office/officeart/2005/8/layout/vList6"/>
    <dgm:cxn modelId="{062E7F08-B630-4962-9C29-A87F9F66EF6D}" type="presParOf" srcId="{2EFDC2D6-D4AE-4166-A378-E34717606525}" destId="{0C040D17-4069-4094-B210-67108F6675D6}" srcOrd="1" destOrd="0" presId="urn:microsoft.com/office/officeart/2005/8/layout/vList6"/>
    <dgm:cxn modelId="{CCF35A8D-9222-4F5D-BA1E-8EAFD93CED08}" type="presParOf" srcId="{6552E5FE-A3B6-4140-A865-25DDC6718DB3}" destId="{61C9DD53-2FC7-4497-9FFA-EA59EDC8C347}" srcOrd="5" destOrd="0" presId="urn:microsoft.com/office/officeart/2005/8/layout/vList6"/>
    <dgm:cxn modelId="{DAC1348A-5574-439F-ACD1-7280AAF52E2C}" type="presParOf" srcId="{6552E5FE-A3B6-4140-A865-25DDC6718DB3}" destId="{87F37CBE-83AA-4A27-92B5-0579C7AD96E7}" srcOrd="6" destOrd="0" presId="urn:microsoft.com/office/officeart/2005/8/layout/vList6"/>
    <dgm:cxn modelId="{A9AB8C1A-4F2F-497E-A873-4FD43DE4A709}" type="presParOf" srcId="{87F37CBE-83AA-4A27-92B5-0579C7AD96E7}" destId="{405CB428-D16D-496D-9270-5397FB670901}" srcOrd="0" destOrd="0" presId="urn:microsoft.com/office/officeart/2005/8/layout/vList6"/>
    <dgm:cxn modelId="{E4D674C9-B7F2-47F4-AF0E-DE905AE22544}" type="presParOf" srcId="{87F37CBE-83AA-4A27-92B5-0579C7AD96E7}" destId="{2358B3A8-B21F-470B-BE77-47BDC07EE6E0}" srcOrd="1" destOrd="0" presId="urn:microsoft.com/office/officeart/2005/8/layout/vList6"/>
    <dgm:cxn modelId="{D8B86831-03BF-49A4-8979-22B5E81ACFD6}" type="presParOf" srcId="{6552E5FE-A3B6-4140-A865-25DDC6718DB3}" destId="{EF464EA7-19B0-45B9-94EF-3D458C21A3B2}" srcOrd="7" destOrd="0" presId="urn:microsoft.com/office/officeart/2005/8/layout/vList6"/>
    <dgm:cxn modelId="{5DB27BAA-029D-4375-B95E-37DD0F95E2AC}" type="presParOf" srcId="{6552E5FE-A3B6-4140-A865-25DDC6718DB3}" destId="{47888189-1FA4-4396-9DF5-A6D66F4DEE6E}" srcOrd="8" destOrd="0" presId="urn:microsoft.com/office/officeart/2005/8/layout/vList6"/>
    <dgm:cxn modelId="{E9DAA43C-D66C-4E70-86EB-87CE3F418351}" type="presParOf" srcId="{47888189-1FA4-4396-9DF5-A6D66F4DEE6E}" destId="{9935E2BB-3779-42C3-975C-4FCD2F7C22CE}" srcOrd="0" destOrd="0" presId="urn:microsoft.com/office/officeart/2005/8/layout/vList6"/>
    <dgm:cxn modelId="{A73DFC9B-E178-45EC-8F85-626F8BAB940D}" type="presParOf" srcId="{47888189-1FA4-4396-9DF5-A6D66F4DEE6E}" destId="{FD9E0E15-767A-45FA-BA19-EEA26FF4B59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BBF526-04EF-45C0-9EC2-4E01B954D797}" type="doc">
      <dgm:prSet loTypeId="urn:microsoft.com/office/officeart/2005/8/layout/hList7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242FF5-0B05-4359-AF22-7BF00DEB54BA}">
      <dgm:prSet/>
      <dgm:spPr/>
      <dgm:t>
        <a:bodyPr/>
        <a:lstStyle/>
        <a:p>
          <a:endParaRPr lang="ru-RU"/>
        </a:p>
      </dgm:t>
    </dgm:pt>
    <dgm:pt modelId="{54BF0223-8C8B-4592-8D1D-C6D3468E6458}" type="sibTrans" cxnId="{FB43C07E-AC7E-4BF9-B46C-DDE8AA46AA11}">
      <dgm:prSet/>
      <dgm:spPr/>
      <dgm:t>
        <a:bodyPr/>
        <a:lstStyle/>
        <a:p>
          <a:endParaRPr lang="ru-RU"/>
        </a:p>
      </dgm:t>
    </dgm:pt>
    <dgm:pt modelId="{255487EB-5003-4729-988C-91C97D0E314A}" type="parTrans" cxnId="{FB43C07E-AC7E-4BF9-B46C-DDE8AA46AA11}">
      <dgm:prSet/>
      <dgm:spPr/>
      <dgm:t>
        <a:bodyPr/>
        <a:lstStyle/>
        <a:p>
          <a:endParaRPr lang="ru-RU"/>
        </a:p>
      </dgm:t>
    </dgm:pt>
    <dgm:pt modelId="{6E926F7D-B247-49E7-8509-279BB1D0D243}">
      <dgm:prSet/>
      <dgm:spPr/>
      <dgm:t>
        <a:bodyPr/>
        <a:lstStyle/>
        <a:p>
          <a:endParaRPr lang="ru-RU"/>
        </a:p>
      </dgm:t>
    </dgm:pt>
    <dgm:pt modelId="{E00E7FAD-B0D2-4D74-A1A2-A15D8D301DDE}" type="sibTrans" cxnId="{8862ADF2-DB40-4706-841B-956D4A584814}">
      <dgm:prSet/>
      <dgm:spPr/>
      <dgm:t>
        <a:bodyPr/>
        <a:lstStyle/>
        <a:p>
          <a:endParaRPr lang="ru-RU"/>
        </a:p>
      </dgm:t>
    </dgm:pt>
    <dgm:pt modelId="{EC3106B7-7876-4642-AD18-94F1ADFB26C7}" type="parTrans" cxnId="{8862ADF2-DB40-4706-841B-956D4A584814}">
      <dgm:prSet/>
      <dgm:spPr/>
      <dgm:t>
        <a:bodyPr/>
        <a:lstStyle/>
        <a:p>
          <a:endParaRPr lang="ru-RU"/>
        </a:p>
      </dgm:t>
    </dgm:pt>
    <dgm:pt modelId="{B642BE54-0B67-4AFD-90E1-3AFE724407B1}">
      <dgm:prSet/>
      <dgm:spPr/>
      <dgm:t>
        <a:bodyPr/>
        <a:lstStyle/>
        <a:p>
          <a:endParaRPr lang="ru-RU"/>
        </a:p>
      </dgm:t>
    </dgm:pt>
    <dgm:pt modelId="{BE805335-78A9-4A27-A8EC-3DA16C764536}" type="sibTrans" cxnId="{E2F3C83B-7D4F-471A-9DEA-CD415D7F1F0D}">
      <dgm:prSet/>
      <dgm:spPr/>
      <dgm:t>
        <a:bodyPr/>
        <a:lstStyle/>
        <a:p>
          <a:endParaRPr lang="ru-RU"/>
        </a:p>
      </dgm:t>
    </dgm:pt>
    <dgm:pt modelId="{CB4D9138-EAB5-4622-8861-4024BEFFA81F}" type="parTrans" cxnId="{E2F3C83B-7D4F-471A-9DEA-CD415D7F1F0D}">
      <dgm:prSet/>
      <dgm:spPr/>
      <dgm:t>
        <a:bodyPr/>
        <a:lstStyle/>
        <a:p>
          <a:endParaRPr lang="ru-RU"/>
        </a:p>
      </dgm:t>
    </dgm:pt>
    <dgm:pt modelId="{5482F736-5800-4369-AA34-20C56577D88B}">
      <dgm:prSet/>
      <dgm:spPr/>
      <dgm:t>
        <a:bodyPr/>
        <a:lstStyle/>
        <a:p>
          <a:endParaRPr lang="ru-RU"/>
        </a:p>
      </dgm:t>
    </dgm:pt>
    <dgm:pt modelId="{FB43C275-9D63-49BC-9B9E-A4E8B8432130}" type="sibTrans" cxnId="{4CBD4954-0942-488D-A522-BC11F7E85228}">
      <dgm:prSet/>
      <dgm:spPr/>
      <dgm:t>
        <a:bodyPr/>
        <a:lstStyle/>
        <a:p>
          <a:endParaRPr lang="ru-RU"/>
        </a:p>
      </dgm:t>
    </dgm:pt>
    <dgm:pt modelId="{3335B13A-F3D7-4BE7-8DDA-B909B8B2A192}" type="parTrans" cxnId="{4CBD4954-0942-488D-A522-BC11F7E85228}">
      <dgm:prSet/>
      <dgm:spPr/>
      <dgm:t>
        <a:bodyPr/>
        <a:lstStyle/>
        <a:p>
          <a:endParaRPr lang="ru-RU"/>
        </a:p>
      </dgm:t>
    </dgm:pt>
    <dgm:pt modelId="{BD4CA7E0-40E7-4EE0-8E51-BE969AC301C6}">
      <dgm:prSet/>
      <dgm:spPr/>
      <dgm:t>
        <a:bodyPr/>
        <a:lstStyle/>
        <a:p>
          <a:endParaRPr lang="ru-RU"/>
        </a:p>
      </dgm:t>
    </dgm:pt>
    <dgm:pt modelId="{08AEF609-81B0-4563-9706-047698D7F7F5}" type="sibTrans" cxnId="{77DDCCC3-8E73-4CE5-AF53-E0A8A07E2422}">
      <dgm:prSet/>
      <dgm:spPr/>
      <dgm:t>
        <a:bodyPr/>
        <a:lstStyle/>
        <a:p>
          <a:endParaRPr lang="ru-RU"/>
        </a:p>
      </dgm:t>
    </dgm:pt>
    <dgm:pt modelId="{3A83B034-46C7-4CBA-9581-E020FDF5C01B}" type="parTrans" cxnId="{77DDCCC3-8E73-4CE5-AF53-E0A8A07E2422}">
      <dgm:prSet/>
      <dgm:spPr/>
      <dgm:t>
        <a:bodyPr/>
        <a:lstStyle/>
        <a:p>
          <a:endParaRPr lang="ru-RU"/>
        </a:p>
      </dgm:t>
    </dgm:pt>
    <dgm:pt modelId="{7561BA02-D793-42AA-B2C8-211C288255D1}">
      <dgm:prSet/>
      <dgm:spPr/>
      <dgm:t>
        <a:bodyPr/>
        <a:lstStyle/>
        <a:p>
          <a:endParaRPr lang="ru-RU" sz="1000"/>
        </a:p>
      </dgm:t>
    </dgm:pt>
    <dgm:pt modelId="{3D3B5C0B-C1C1-4E20-8A40-71FF7C7B2465}">
      <dgm:prSet custT="1"/>
      <dgm:spPr/>
      <dgm:t>
        <a:bodyPr/>
        <a:lstStyle/>
        <a:p>
          <a:endParaRPr lang="ru-RU" sz="1600" b="1" dirty="0">
            <a:solidFill>
              <a:schemeClr val="bg1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61DA80A2-C75F-46BB-9F0A-28931DDE1771}" type="sibTrans" cxnId="{A628CDF6-20F5-4FF2-8E74-D84E0B4B3D48}">
      <dgm:prSet/>
      <dgm:spPr/>
      <dgm:t>
        <a:bodyPr/>
        <a:lstStyle/>
        <a:p>
          <a:endParaRPr lang="ru-RU"/>
        </a:p>
      </dgm:t>
    </dgm:pt>
    <dgm:pt modelId="{33AE2FE8-5631-4F19-BA04-5BFAFE52C9B7}" type="parTrans" cxnId="{A628CDF6-20F5-4FF2-8E74-D84E0B4B3D48}">
      <dgm:prSet/>
      <dgm:spPr/>
      <dgm:t>
        <a:bodyPr/>
        <a:lstStyle/>
        <a:p>
          <a:endParaRPr lang="ru-RU"/>
        </a:p>
      </dgm:t>
    </dgm:pt>
    <dgm:pt modelId="{6CDC16D7-3BCE-4370-A7E5-AA19A835642A}" type="sibTrans" cxnId="{904A0012-4F12-45C2-B6F7-60BC46F19BC0}">
      <dgm:prSet/>
      <dgm:spPr/>
      <dgm:t>
        <a:bodyPr/>
        <a:lstStyle/>
        <a:p>
          <a:endParaRPr lang="ru-RU"/>
        </a:p>
      </dgm:t>
    </dgm:pt>
    <dgm:pt modelId="{FA30FF62-603F-445C-A68C-C375F5F23975}" type="parTrans" cxnId="{904A0012-4F12-45C2-B6F7-60BC46F19BC0}">
      <dgm:prSet/>
      <dgm:spPr/>
      <dgm:t>
        <a:bodyPr/>
        <a:lstStyle/>
        <a:p>
          <a:endParaRPr lang="ru-RU"/>
        </a:p>
      </dgm:t>
    </dgm:pt>
    <dgm:pt modelId="{6F8DB953-AC38-473E-B77C-B2BA0E93F9B4}">
      <dgm:prSet custT="1"/>
      <dgm:spPr/>
      <dgm:t>
        <a:bodyPr/>
        <a:lstStyle/>
        <a:p>
          <a:endParaRPr lang="ru-RU" sz="1600" b="1" dirty="0">
            <a:solidFill>
              <a:schemeClr val="bg1"/>
            </a:solidFill>
          </a:endParaRPr>
        </a:p>
      </dgm:t>
    </dgm:pt>
    <dgm:pt modelId="{AE880178-4BCB-45C8-825E-383AE08A3664}" type="sibTrans" cxnId="{9D31DAE8-3525-4C78-90C3-A2A47E8E9322}">
      <dgm:prSet/>
      <dgm:spPr/>
      <dgm:t>
        <a:bodyPr/>
        <a:lstStyle/>
        <a:p>
          <a:endParaRPr lang="ru-RU"/>
        </a:p>
      </dgm:t>
    </dgm:pt>
    <dgm:pt modelId="{D7DF1D39-C0D1-44E9-AB6C-DF4C500CD858}" type="parTrans" cxnId="{9D31DAE8-3525-4C78-90C3-A2A47E8E9322}">
      <dgm:prSet/>
      <dgm:spPr/>
      <dgm:t>
        <a:bodyPr/>
        <a:lstStyle/>
        <a:p>
          <a:endParaRPr lang="ru-RU"/>
        </a:p>
      </dgm:t>
    </dgm:pt>
    <dgm:pt modelId="{AF0EC86C-FC88-4989-9DDC-3975BE9E1C2C}">
      <dgm:prSet custT="1"/>
      <dgm:spPr/>
      <dgm:t>
        <a:bodyPr/>
        <a:lstStyle/>
        <a:p>
          <a:endParaRPr lang="ru-RU" sz="16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0633D1-E897-4084-8A94-77154A166F45}" type="sibTrans" cxnId="{34972600-F5A0-49BF-9F14-C29D2F81E991}">
      <dgm:prSet/>
      <dgm:spPr/>
      <dgm:t>
        <a:bodyPr/>
        <a:lstStyle/>
        <a:p>
          <a:endParaRPr lang="ru-RU"/>
        </a:p>
      </dgm:t>
    </dgm:pt>
    <dgm:pt modelId="{24F98997-07D7-4851-A36A-C333AA3D7C27}" type="parTrans" cxnId="{34972600-F5A0-49BF-9F14-C29D2F81E991}">
      <dgm:prSet/>
      <dgm:spPr/>
      <dgm:t>
        <a:bodyPr/>
        <a:lstStyle/>
        <a:p>
          <a:endParaRPr lang="ru-RU"/>
        </a:p>
      </dgm:t>
    </dgm:pt>
    <dgm:pt modelId="{A6C4667A-4463-4A98-89CA-2F395684788F}">
      <dgm:prSet custT="1"/>
      <dgm:spPr/>
      <dgm:t>
        <a:bodyPr/>
        <a:lstStyle/>
        <a:p>
          <a:endParaRPr lang="ru-RU" sz="1600" b="1" dirty="0">
            <a:solidFill>
              <a:schemeClr val="bg1"/>
            </a:solidFill>
          </a:endParaRPr>
        </a:p>
      </dgm:t>
    </dgm:pt>
    <dgm:pt modelId="{F8AA6A10-2386-4E30-939E-D90DB1ECEC3C}" type="sibTrans" cxnId="{FB691736-4ADF-4872-A7D0-01FF9B442EE5}">
      <dgm:prSet/>
      <dgm:spPr/>
      <dgm:t>
        <a:bodyPr/>
        <a:lstStyle/>
        <a:p>
          <a:endParaRPr lang="ru-RU"/>
        </a:p>
      </dgm:t>
    </dgm:pt>
    <dgm:pt modelId="{29D5ACCC-98C3-43C9-BF04-B69C78B18D53}" type="parTrans" cxnId="{FB691736-4ADF-4872-A7D0-01FF9B442EE5}">
      <dgm:prSet/>
      <dgm:spPr/>
      <dgm:t>
        <a:bodyPr/>
        <a:lstStyle/>
        <a:p>
          <a:endParaRPr lang="ru-RU"/>
        </a:p>
      </dgm:t>
    </dgm:pt>
    <dgm:pt modelId="{A5E8215A-724A-4E1E-9707-6E7A963989E3}">
      <dgm:prSet custT="1"/>
      <dgm:spPr/>
      <dgm:t>
        <a:bodyPr/>
        <a:lstStyle/>
        <a:p>
          <a:endParaRPr lang="ru-RU" sz="1600" b="1" dirty="0">
            <a:solidFill>
              <a:schemeClr val="bg1"/>
            </a:solidFill>
          </a:endParaRPr>
        </a:p>
      </dgm:t>
    </dgm:pt>
    <dgm:pt modelId="{6C210655-58C2-405E-8C5D-2D2865381491}" type="sibTrans" cxnId="{95AE52D3-4695-4FBE-B874-CF1E574DB9BC}">
      <dgm:prSet/>
      <dgm:spPr/>
      <dgm:t>
        <a:bodyPr/>
        <a:lstStyle/>
        <a:p>
          <a:endParaRPr lang="ru-RU"/>
        </a:p>
      </dgm:t>
    </dgm:pt>
    <dgm:pt modelId="{14A2CA16-7C73-4DFE-BB47-FD9A1F6EF49B}" type="parTrans" cxnId="{95AE52D3-4695-4FBE-B874-CF1E574DB9BC}">
      <dgm:prSet/>
      <dgm:spPr/>
      <dgm:t>
        <a:bodyPr/>
        <a:lstStyle/>
        <a:p>
          <a:endParaRPr lang="ru-RU"/>
        </a:p>
      </dgm:t>
    </dgm:pt>
    <dgm:pt modelId="{50C17CD1-9F96-4D39-80FE-F7EB4365FF93}">
      <dgm:prSet/>
      <dgm:spPr/>
      <dgm:t>
        <a:bodyPr vert="vert270" anchor="ctr" anchorCtr="1"/>
        <a:lstStyle/>
        <a:p>
          <a:endParaRPr lang="ru-RU" dirty="0">
            <a:solidFill>
              <a:srgbClr val="F286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F720E1-6DFE-43C7-89E4-B4000794530A}" type="parTrans" cxnId="{F953B715-AE30-4087-B36A-FF4C2388CA76}">
      <dgm:prSet/>
      <dgm:spPr/>
      <dgm:t>
        <a:bodyPr/>
        <a:lstStyle/>
        <a:p>
          <a:endParaRPr lang="ru-RU"/>
        </a:p>
      </dgm:t>
    </dgm:pt>
    <dgm:pt modelId="{133A1176-D54E-45E7-98A9-5AF61896B952}" type="sibTrans" cxnId="{F953B715-AE30-4087-B36A-FF4C2388CA76}">
      <dgm:prSet/>
      <dgm:spPr/>
      <dgm:t>
        <a:bodyPr/>
        <a:lstStyle/>
        <a:p>
          <a:endParaRPr lang="ru-RU"/>
        </a:p>
      </dgm:t>
    </dgm:pt>
    <dgm:pt modelId="{8CDFCEEB-1A1E-4F08-AC08-8441C3F8DA1C}" type="pres">
      <dgm:prSet presAssocID="{50BBF526-04EF-45C0-9EC2-4E01B954D79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3C6AF0-3054-4096-A820-7599360BAA99}" type="pres">
      <dgm:prSet presAssocID="{50BBF526-04EF-45C0-9EC2-4E01B954D797}" presName="fgShape" presStyleLbl="fgShp" presStyleIdx="0" presStyleCnt="1" custScaleX="108696" custScaleY="14731" custLinFactY="-181660" custLinFactNeighborX="75" custLinFactNeighborY="-200000"/>
      <dgm:spPr>
        <a:prstGeom prst="rect">
          <a:avLst/>
        </a:prstGeom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152400"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endParaRPr lang="ru-RU"/>
        </a:p>
      </dgm:t>
    </dgm:pt>
    <dgm:pt modelId="{1F8C8112-4199-46D5-BEC6-9E4169C065BA}" type="pres">
      <dgm:prSet presAssocID="{50BBF526-04EF-45C0-9EC2-4E01B954D797}" presName="linComp" presStyleCnt="0"/>
      <dgm:spPr/>
      <dgm:t>
        <a:bodyPr/>
        <a:lstStyle/>
        <a:p>
          <a:endParaRPr lang="ru-RU"/>
        </a:p>
      </dgm:t>
    </dgm:pt>
    <dgm:pt modelId="{E0163935-7FE4-4600-9780-8C2A0C6FC076}" type="pres">
      <dgm:prSet presAssocID="{50C17CD1-9F96-4D39-80FE-F7EB4365FF93}" presName="compNode" presStyleCnt="0"/>
      <dgm:spPr/>
      <dgm:t>
        <a:bodyPr/>
        <a:lstStyle/>
        <a:p>
          <a:endParaRPr lang="ru-RU"/>
        </a:p>
      </dgm:t>
    </dgm:pt>
    <dgm:pt modelId="{5A8C54EE-3231-400C-96D3-354955679973}" type="pres">
      <dgm:prSet presAssocID="{50C17CD1-9F96-4D39-80FE-F7EB4365FF93}" presName="bkgdShape" presStyleLbl="node1" presStyleIdx="0" presStyleCnt="11"/>
      <dgm:spPr/>
      <dgm:t>
        <a:bodyPr/>
        <a:lstStyle/>
        <a:p>
          <a:endParaRPr lang="ru-RU"/>
        </a:p>
      </dgm:t>
    </dgm:pt>
    <dgm:pt modelId="{9C4A7666-C9A5-445C-A0B7-0A9F0D9A7FE2}" type="pres">
      <dgm:prSet presAssocID="{50C17CD1-9F96-4D39-80FE-F7EB4365FF93}" presName="nodeTx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A56D24-8117-494E-9407-F9A011E95A44}" type="pres">
      <dgm:prSet presAssocID="{50C17CD1-9F96-4D39-80FE-F7EB4365FF93}" presName="invisiNode" presStyleLbl="node1" presStyleIdx="0" presStyleCnt="11"/>
      <dgm:spPr/>
      <dgm:t>
        <a:bodyPr/>
        <a:lstStyle/>
        <a:p>
          <a:endParaRPr lang="ru-RU"/>
        </a:p>
      </dgm:t>
    </dgm:pt>
    <dgm:pt modelId="{DCC1AC74-7851-40BD-90CE-E30C948B573E}" type="pres">
      <dgm:prSet presAssocID="{50C17CD1-9F96-4D39-80FE-F7EB4365FF93}" presName="imagNode" presStyleLbl="fgImgPlace1" presStyleIdx="0" presStyleCnt="11" custScaleX="90831" custScaleY="56836" custLinFactNeighborX="982" custLinFactNeighborY="-4000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CD7C9EA8-9A18-4C90-888F-9644B4AFCC1D}" type="pres">
      <dgm:prSet presAssocID="{133A1176-D54E-45E7-98A9-5AF61896B95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5AB1956-F5D2-493A-93BC-2C55011D02E8}" type="pres">
      <dgm:prSet presAssocID="{A5E8215A-724A-4E1E-9707-6E7A963989E3}" presName="compNode" presStyleCnt="0"/>
      <dgm:spPr/>
      <dgm:t>
        <a:bodyPr/>
        <a:lstStyle/>
        <a:p>
          <a:endParaRPr lang="ru-RU"/>
        </a:p>
      </dgm:t>
    </dgm:pt>
    <dgm:pt modelId="{4D61F64B-72BB-4E9A-9C37-B8D31D7B4FC7}" type="pres">
      <dgm:prSet presAssocID="{A5E8215A-724A-4E1E-9707-6E7A963989E3}" presName="bkgdShape" presStyleLbl="node1" presStyleIdx="1" presStyleCnt="11"/>
      <dgm:spPr/>
      <dgm:t>
        <a:bodyPr/>
        <a:lstStyle/>
        <a:p>
          <a:endParaRPr lang="ru-RU"/>
        </a:p>
      </dgm:t>
    </dgm:pt>
    <dgm:pt modelId="{65E11480-C122-4042-AA62-A66549C26D65}" type="pres">
      <dgm:prSet presAssocID="{A5E8215A-724A-4E1E-9707-6E7A963989E3}" presName="nodeTx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659258-5F8C-4B18-AC62-4F306479835B}" type="pres">
      <dgm:prSet presAssocID="{A5E8215A-724A-4E1E-9707-6E7A963989E3}" presName="invisiNode" presStyleLbl="node1" presStyleIdx="1" presStyleCnt="11"/>
      <dgm:spPr/>
      <dgm:t>
        <a:bodyPr/>
        <a:lstStyle/>
        <a:p>
          <a:endParaRPr lang="ru-RU"/>
        </a:p>
      </dgm:t>
    </dgm:pt>
    <dgm:pt modelId="{CC045909-D4D4-47D2-9BCE-41A6E133FABB}" type="pres">
      <dgm:prSet presAssocID="{A5E8215A-724A-4E1E-9707-6E7A963989E3}" presName="imagNode" presStyleLbl="fgImgPlace1" presStyleIdx="1" presStyleCnt="11" custScaleX="90831" custScaleY="56836" custLinFactNeighborX="907" custLinFactNeighborY="-3985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  <dgm:t>
        <a:bodyPr/>
        <a:lstStyle/>
        <a:p>
          <a:endParaRPr lang="ru-RU"/>
        </a:p>
      </dgm:t>
    </dgm:pt>
    <dgm:pt modelId="{5B6B3C12-785D-406D-8BC6-6C2D624EA23C}" type="pres">
      <dgm:prSet presAssocID="{6C210655-58C2-405E-8C5D-2D286538149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5F8B08B-3A5B-4DB1-871D-0B14557FA2C7}" type="pres">
      <dgm:prSet presAssocID="{A6C4667A-4463-4A98-89CA-2F395684788F}" presName="compNode" presStyleCnt="0"/>
      <dgm:spPr/>
      <dgm:t>
        <a:bodyPr/>
        <a:lstStyle/>
        <a:p>
          <a:endParaRPr lang="ru-RU"/>
        </a:p>
      </dgm:t>
    </dgm:pt>
    <dgm:pt modelId="{67C87981-1223-44A8-A2A9-07149471CF50}" type="pres">
      <dgm:prSet presAssocID="{A6C4667A-4463-4A98-89CA-2F395684788F}" presName="bkgdShape" presStyleLbl="node1" presStyleIdx="2" presStyleCnt="11"/>
      <dgm:spPr/>
      <dgm:t>
        <a:bodyPr/>
        <a:lstStyle/>
        <a:p>
          <a:endParaRPr lang="ru-RU"/>
        </a:p>
      </dgm:t>
    </dgm:pt>
    <dgm:pt modelId="{B6AB6D01-769C-48AB-89FE-33458090198D}" type="pres">
      <dgm:prSet presAssocID="{A6C4667A-4463-4A98-89CA-2F395684788F}" presName="nodeTx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CB21FE-D5F9-4680-8FDF-14A44438F88B}" type="pres">
      <dgm:prSet presAssocID="{A6C4667A-4463-4A98-89CA-2F395684788F}" presName="invisiNode" presStyleLbl="node1" presStyleIdx="2" presStyleCnt="11"/>
      <dgm:spPr/>
      <dgm:t>
        <a:bodyPr/>
        <a:lstStyle/>
        <a:p>
          <a:endParaRPr lang="ru-RU"/>
        </a:p>
      </dgm:t>
    </dgm:pt>
    <dgm:pt modelId="{A832E62B-C13F-4F8D-ACDD-A775D2A3F940}" type="pres">
      <dgm:prSet presAssocID="{A6C4667A-4463-4A98-89CA-2F395684788F}" presName="imagNode" presStyleLbl="fgImgPlace1" presStyleIdx="2" presStyleCnt="11" custScaleX="90831" custScaleY="56836" custLinFactNeighborX="907" custLinFactNeighborY="-3985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F0B369A2-97AB-49C5-A71B-DF3920BF8FE6}" type="pres">
      <dgm:prSet presAssocID="{F8AA6A10-2386-4E30-939E-D90DB1ECEC3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2936099-F3FF-49A7-8955-C553C78A53FC}" type="pres">
      <dgm:prSet presAssocID="{AF0EC86C-FC88-4989-9DDC-3975BE9E1C2C}" presName="compNode" presStyleCnt="0"/>
      <dgm:spPr/>
      <dgm:t>
        <a:bodyPr/>
        <a:lstStyle/>
        <a:p>
          <a:endParaRPr lang="ru-RU"/>
        </a:p>
      </dgm:t>
    </dgm:pt>
    <dgm:pt modelId="{DB65E9F4-1AAF-4654-B971-9117BE0A8505}" type="pres">
      <dgm:prSet presAssocID="{AF0EC86C-FC88-4989-9DDC-3975BE9E1C2C}" presName="bkgdShape" presStyleLbl="node1" presStyleIdx="3" presStyleCnt="11"/>
      <dgm:spPr/>
      <dgm:t>
        <a:bodyPr/>
        <a:lstStyle/>
        <a:p>
          <a:endParaRPr lang="ru-RU"/>
        </a:p>
      </dgm:t>
    </dgm:pt>
    <dgm:pt modelId="{E934880A-B8F5-4549-89EA-59C14B50DF2F}" type="pres">
      <dgm:prSet presAssocID="{AF0EC86C-FC88-4989-9DDC-3975BE9E1C2C}" presName="nodeTx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BFFDF-566E-4759-9843-BE837539ADA0}" type="pres">
      <dgm:prSet presAssocID="{AF0EC86C-FC88-4989-9DDC-3975BE9E1C2C}" presName="invisiNode" presStyleLbl="node1" presStyleIdx="3" presStyleCnt="11"/>
      <dgm:spPr/>
      <dgm:t>
        <a:bodyPr/>
        <a:lstStyle/>
        <a:p>
          <a:endParaRPr lang="ru-RU"/>
        </a:p>
      </dgm:t>
    </dgm:pt>
    <dgm:pt modelId="{D1116246-370F-4CD5-B303-349ECDA2E980}" type="pres">
      <dgm:prSet presAssocID="{AF0EC86C-FC88-4989-9DDC-3975BE9E1C2C}" presName="imagNode" presStyleLbl="fgImgPlace1" presStyleIdx="3" presStyleCnt="11" custScaleX="90831" custScaleY="56836" custLinFactNeighborX="1812" custLinFactNeighborY="-39497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  <dgm:t>
        <a:bodyPr/>
        <a:lstStyle/>
        <a:p>
          <a:endParaRPr lang="ru-RU"/>
        </a:p>
      </dgm:t>
    </dgm:pt>
    <dgm:pt modelId="{039371A6-718E-441B-B7A2-6980045D2002}" type="pres">
      <dgm:prSet presAssocID="{4D0633D1-E897-4084-8A94-77154A166F4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6B1E235-1BA8-4758-B2D0-F0C318F237F7}" type="pres">
      <dgm:prSet presAssocID="{6F8DB953-AC38-473E-B77C-B2BA0E93F9B4}" presName="compNode" presStyleCnt="0"/>
      <dgm:spPr/>
      <dgm:t>
        <a:bodyPr/>
        <a:lstStyle/>
        <a:p>
          <a:endParaRPr lang="ru-RU"/>
        </a:p>
      </dgm:t>
    </dgm:pt>
    <dgm:pt modelId="{69D49067-500E-43B6-A182-0B2D53B46017}" type="pres">
      <dgm:prSet presAssocID="{6F8DB953-AC38-473E-B77C-B2BA0E93F9B4}" presName="bkgdShape" presStyleLbl="node1" presStyleIdx="4" presStyleCnt="11"/>
      <dgm:spPr/>
      <dgm:t>
        <a:bodyPr/>
        <a:lstStyle/>
        <a:p>
          <a:endParaRPr lang="ru-RU"/>
        </a:p>
      </dgm:t>
    </dgm:pt>
    <dgm:pt modelId="{F00A9F0D-3016-4F29-9835-7C181F6F671A}" type="pres">
      <dgm:prSet presAssocID="{6F8DB953-AC38-473E-B77C-B2BA0E93F9B4}" presName="nodeTx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A8B0BD-031A-4811-BE3A-44BE8E0FF0C6}" type="pres">
      <dgm:prSet presAssocID="{6F8DB953-AC38-473E-B77C-B2BA0E93F9B4}" presName="invisiNode" presStyleLbl="node1" presStyleIdx="4" presStyleCnt="11"/>
      <dgm:spPr/>
      <dgm:t>
        <a:bodyPr/>
        <a:lstStyle/>
        <a:p>
          <a:endParaRPr lang="ru-RU"/>
        </a:p>
      </dgm:t>
    </dgm:pt>
    <dgm:pt modelId="{85977F4C-4B80-4301-8125-CD667D1FBE54}" type="pres">
      <dgm:prSet presAssocID="{6F8DB953-AC38-473E-B77C-B2BA0E93F9B4}" presName="imagNode" presStyleLbl="fgImgPlace1" presStyleIdx="4" presStyleCnt="11" custScaleX="90831" custScaleY="56836" custLinFactNeighborX="907" custLinFactNeighborY="-4001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t>
        <a:bodyPr/>
        <a:lstStyle/>
        <a:p>
          <a:endParaRPr lang="ru-RU"/>
        </a:p>
      </dgm:t>
    </dgm:pt>
    <dgm:pt modelId="{83E06FB4-6B23-4869-BB65-ADF5D14181B4}" type="pres">
      <dgm:prSet presAssocID="{AE880178-4BCB-45C8-825E-383AE08A366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903932A-6901-4E18-9B1B-9CD47F8F546D}" type="pres">
      <dgm:prSet presAssocID="{3D3B5C0B-C1C1-4E20-8A40-71FF7C7B2465}" presName="compNode" presStyleCnt="0"/>
      <dgm:spPr/>
      <dgm:t>
        <a:bodyPr/>
        <a:lstStyle/>
        <a:p>
          <a:endParaRPr lang="ru-RU"/>
        </a:p>
      </dgm:t>
    </dgm:pt>
    <dgm:pt modelId="{6F64D9DD-888E-4050-92EC-B2FE179EDE12}" type="pres">
      <dgm:prSet presAssocID="{3D3B5C0B-C1C1-4E20-8A40-71FF7C7B2465}" presName="bkgdShape" presStyleLbl="node1" presStyleIdx="5" presStyleCnt="11"/>
      <dgm:spPr/>
      <dgm:t>
        <a:bodyPr/>
        <a:lstStyle/>
        <a:p>
          <a:endParaRPr lang="ru-RU"/>
        </a:p>
      </dgm:t>
    </dgm:pt>
    <dgm:pt modelId="{DB8E5236-4C1D-49BF-9B81-797112A57F1F}" type="pres">
      <dgm:prSet presAssocID="{3D3B5C0B-C1C1-4E20-8A40-71FF7C7B2465}" presName="nodeTx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6C533A-5219-4A5D-A239-D8C07AD06AB0}" type="pres">
      <dgm:prSet presAssocID="{3D3B5C0B-C1C1-4E20-8A40-71FF7C7B2465}" presName="invisiNode" presStyleLbl="node1" presStyleIdx="5" presStyleCnt="11"/>
      <dgm:spPr/>
      <dgm:t>
        <a:bodyPr/>
        <a:lstStyle/>
        <a:p>
          <a:endParaRPr lang="ru-RU"/>
        </a:p>
      </dgm:t>
    </dgm:pt>
    <dgm:pt modelId="{D507081E-A33F-4B21-9AA8-C6F80CE465E1}" type="pres">
      <dgm:prSet presAssocID="{3D3B5C0B-C1C1-4E20-8A40-71FF7C7B2465}" presName="imagNode" presStyleLbl="fgImgPlace1" presStyleIdx="5" presStyleCnt="11" custScaleX="90831" custScaleY="56836" custLinFactNeighborX="907" custLinFactNeighborY="-39498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906E128-40CD-4EF1-A57E-89561FD3E781}" type="pres">
      <dgm:prSet presAssocID="{61DA80A2-C75F-46BB-9F0A-28931DDE177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B7EE6BF-0220-445E-9882-138364057AE5}" type="pres">
      <dgm:prSet presAssocID="{BD4CA7E0-40E7-4EE0-8E51-BE969AC301C6}" presName="compNode" presStyleCnt="0"/>
      <dgm:spPr/>
      <dgm:t>
        <a:bodyPr/>
        <a:lstStyle/>
        <a:p>
          <a:endParaRPr lang="ru-RU"/>
        </a:p>
      </dgm:t>
    </dgm:pt>
    <dgm:pt modelId="{7E037A3D-D718-4AA5-B846-3C97DAC384F8}" type="pres">
      <dgm:prSet presAssocID="{BD4CA7E0-40E7-4EE0-8E51-BE969AC301C6}" presName="bkgdShape" presStyleLbl="node1" presStyleIdx="6" presStyleCnt="11" custLinFactNeighborY="-663"/>
      <dgm:spPr/>
      <dgm:t>
        <a:bodyPr/>
        <a:lstStyle/>
        <a:p>
          <a:endParaRPr lang="ru-RU"/>
        </a:p>
      </dgm:t>
    </dgm:pt>
    <dgm:pt modelId="{10A991DE-0F72-46B0-99CF-548F3A582FAB}" type="pres">
      <dgm:prSet presAssocID="{BD4CA7E0-40E7-4EE0-8E51-BE969AC301C6}" presName="nodeTx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0B544-2581-4C9A-AD33-087DCFB715D7}" type="pres">
      <dgm:prSet presAssocID="{BD4CA7E0-40E7-4EE0-8E51-BE969AC301C6}" presName="invisiNode" presStyleLbl="node1" presStyleIdx="6" presStyleCnt="11"/>
      <dgm:spPr/>
      <dgm:t>
        <a:bodyPr/>
        <a:lstStyle/>
        <a:p>
          <a:endParaRPr lang="ru-RU"/>
        </a:p>
      </dgm:t>
    </dgm:pt>
    <dgm:pt modelId="{365CBC93-EE23-42F7-B1A0-88C9962D3090}" type="pres">
      <dgm:prSet presAssocID="{BD4CA7E0-40E7-4EE0-8E51-BE969AC301C6}" presName="imagNode" presStyleLbl="fgImgPlace1" presStyleIdx="6" presStyleCnt="11" custScaleX="90831" custScaleY="56836" custLinFactNeighborY="-39284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772D043E-5B1C-4502-A6F9-55325C5C6A62}" type="pres">
      <dgm:prSet presAssocID="{08AEF609-81B0-4563-9706-047698D7F7F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88CCB3A-6176-46E0-A31F-9A341E128A7D}" type="pres">
      <dgm:prSet presAssocID="{5482F736-5800-4369-AA34-20C56577D88B}" presName="compNode" presStyleCnt="0"/>
      <dgm:spPr/>
      <dgm:t>
        <a:bodyPr/>
        <a:lstStyle/>
        <a:p>
          <a:endParaRPr lang="ru-RU"/>
        </a:p>
      </dgm:t>
    </dgm:pt>
    <dgm:pt modelId="{A6FE4813-B73D-4B24-96B8-06FECB210FDD}" type="pres">
      <dgm:prSet presAssocID="{5482F736-5800-4369-AA34-20C56577D88B}" presName="bkgdShape" presStyleLbl="node1" presStyleIdx="7" presStyleCnt="11"/>
      <dgm:spPr/>
      <dgm:t>
        <a:bodyPr/>
        <a:lstStyle/>
        <a:p>
          <a:endParaRPr lang="ru-RU"/>
        </a:p>
      </dgm:t>
    </dgm:pt>
    <dgm:pt modelId="{8839351A-4253-491B-A4F5-DFE9A052C5D0}" type="pres">
      <dgm:prSet presAssocID="{5482F736-5800-4369-AA34-20C56577D88B}" presName="nodeTx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D6863-46E6-46EF-86AF-69D4695BCF3F}" type="pres">
      <dgm:prSet presAssocID="{5482F736-5800-4369-AA34-20C56577D88B}" presName="invisiNode" presStyleLbl="node1" presStyleIdx="7" presStyleCnt="11"/>
      <dgm:spPr/>
      <dgm:t>
        <a:bodyPr/>
        <a:lstStyle/>
        <a:p>
          <a:endParaRPr lang="ru-RU"/>
        </a:p>
      </dgm:t>
    </dgm:pt>
    <dgm:pt modelId="{270573F0-E6E6-4BE7-B035-336FB4487BC1}" type="pres">
      <dgm:prSet presAssocID="{5482F736-5800-4369-AA34-20C56577D88B}" presName="imagNode" presStyleLbl="fgImgPlace1" presStyleIdx="7" presStyleCnt="11" custScaleX="90831" custScaleY="56836" custLinFactNeighborX="1" custLinFactNeighborY="-39093"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EFA92EA-6D73-4E7C-AA36-81EFD52319E7}" type="pres">
      <dgm:prSet presAssocID="{FB43C275-9D63-49BC-9B9E-A4E8B843213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3147819-206F-46CB-B6E0-16B083698884}" type="pres">
      <dgm:prSet presAssocID="{B642BE54-0B67-4AFD-90E1-3AFE724407B1}" presName="compNode" presStyleCnt="0"/>
      <dgm:spPr/>
      <dgm:t>
        <a:bodyPr/>
        <a:lstStyle/>
        <a:p>
          <a:endParaRPr lang="ru-RU"/>
        </a:p>
      </dgm:t>
    </dgm:pt>
    <dgm:pt modelId="{D2A0280C-B842-47A7-A813-5EE6F81EF48C}" type="pres">
      <dgm:prSet presAssocID="{B642BE54-0B67-4AFD-90E1-3AFE724407B1}" presName="bkgdShape" presStyleLbl="node1" presStyleIdx="8" presStyleCnt="11"/>
      <dgm:spPr/>
      <dgm:t>
        <a:bodyPr/>
        <a:lstStyle/>
        <a:p>
          <a:endParaRPr lang="ru-RU"/>
        </a:p>
      </dgm:t>
    </dgm:pt>
    <dgm:pt modelId="{37FCF87A-8D64-491F-A431-B032BD1B19B1}" type="pres">
      <dgm:prSet presAssocID="{B642BE54-0B67-4AFD-90E1-3AFE724407B1}" presName="nodeTx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738EB-0559-432D-89E2-6FD764BF810A}" type="pres">
      <dgm:prSet presAssocID="{B642BE54-0B67-4AFD-90E1-3AFE724407B1}" presName="invisiNode" presStyleLbl="node1" presStyleIdx="8" presStyleCnt="11"/>
      <dgm:spPr/>
      <dgm:t>
        <a:bodyPr/>
        <a:lstStyle/>
        <a:p>
          <a:endParaRPr lang="ru-RU"/>
        </a:p>
      </dgm:t>
    </dgm:pt>
    <dgm:pt modelId="{F2C34CF4-2F91-4C01-AC2D-C6317C62E8F0}" type="pres">
      <dgm:prSet presAssocID="{B642BE54-0B67-4AFD-90E1-3AFE724407B1}" presName="imagNode" presStyleLbl="fgImgPlace1" presStyleIdx="8" presStyleCnt="11" custScaleX="90831" custScaleY="56836" custLinFactNeighborY="-39452"/>
      <dgm:spPr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9BCADA3-C854-4126-8A00-C70E491617FA}" type="pres">
      <dgm:prSet presAssocID="{BE805335-78A9-4A27-A8EC-3DA16C76453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5617EE8-8C85-41F0-9B29-C149BA046727}" type="pres">
      <dgm:prSet presAssocID="{6E926F7D-B247-49E7-8509-279BB1D0D243}" presName="compNode" presStyleCnt="0"/>
      <dgm:spPr/>
      <dgm:t>
        <a:bodyPr/>
        <a:lstStyle/>
        <a:p>
          <a:endParaRPr lang="ru-RU"/>
        </a:p>
      </dgm:t>
    </dgm:pt>
    <dgm:pt modelId="{029CB7D3-76B6-492D-BB47-63CAEC6B6946}" type="pres">
      <dgm:prSet presAssocID="{6E926F7D-B247-49E7-8509-279BB1D0D243}" presName="bkgdShape" presStyleLbl="node1" presStyleIdx="9" presStyleCnt="11" custLinFactNeighborX="-121"/>
      <dgm:spPr/>
      <dgm:t>
        <a:bodyPr/>
        <a:lstStyle/>
        <a:p>
          <a:endParaRPr lang="ru-RU"/>
        </a:p>
      </dgm:t>
    </dgm:pt>
    <dgm:pt modelId="{F43430C9-071E-437D-BB31-34E5BAFDB9D1}" type="pres">
      <dgm:prSet presAssocID="{6E926F7D-B247-49E7-8509-279BB1D0D243}" presName="nodeTx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222EC4-73FE-4640-B716-34D74A9FD113}" type="pres">
      <dgm:prSet presAssocID="{6E926F7D-B247-49E7-8509-279BB1D0D243}" presName="invisiNode" presStyleLbl="node1" presStyleIdx="9" presStyleCnt="11"/>
      <dgm:spPr/>
      <dgm:t>
        <a:bodyPr/>
        <a:lstStyle/>
        <a:p>
          <a:endParaRPr lang="ru-RU"/>
        </a:p>
      </dgm:t>
    </dgm:pt>
    <dgm:pt modelId="{64CD369A-1B12-468C-8015-DC5433459866}" type="pres">
      <dgm:prSet presAssocID="{6E926F7D-B247-49E7-8509-279BB1D0D243}" presName="imagNode" presStyleLbl="fgImgPlace1" presStyleIdx="9" presStyleCnt="11" custScaleX="90831" custScaleY="56836" custLinFactNeighborY="-39972"/>
      <dgm:spPr>
        <a:blipFill>
          <a:blip xmlns:r="http://schemas.openxmlformats.org/officeDocument/2006/relationships"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t>
        <a:bodyPr/>
        <a:lstStyle/>
        <a:p>
          <a:endParaRPr lang="ru-RU"/>
        </a:p>
      </dgm:t>
    </dgm:pt>
    <dgm:pt modelId="{94FF49A1-01F7-4F6C-AA0C-A9C8EB961EB9}" type="pres">
      <dgm:prSet presAssocID="{E00E7FAD-B0D2-4D74-A1A2-A15D8D301DD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C0EE7E5-1A53-4347-A767-656769F0BB9E}" type="pres">
      <dgm:prSet presAssocID="{BF242FF5-0B05-4359-AF22-7BF00DEB54BA}" presName="compNode" presStyleCnt="0"/>
      <dgm:spPr/>
      <dgm:t>
        <a:bodyPr/>
        <a:lstStyle/>
        <a:p>
          <a:endParaRPr lang="ru-RU"/>
        </a:p>
      </dgm:t>
    </dgm:pt>
    <dgm:pt modelId="{DC9B43CA-EECB-4C42-9E6C-DD4C3EC8B180}" type="pres">
      <dgm:prSet presAssocID="{BF242FF5-0B05-4359-AF22-7BF00DEB54BA}" presName="bkgdShape" presStyleLbl="node1" presStyleIdx="10" presStyleCnt="11"/>
      <dgm:spPr/>
      <dgm:t>
        <a:bodyPr/>
        <a:lstStyle/>
        <a:p>
          <a:endParaRPr lang="ru-RU"/>
        </a:p>
      </dgm:t>
    </dgm:pt>
    <dgm:pt modelId="{D779F392-0927-4B1A-B016-EAE045851524}" type="pres">
      <dgm:prSet presAssocID="{BF242FF5-0B05-4359-AF22-7BF00DEB54BA}" presName="nodeTx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2B6F82-8CD1-40F1-B640-954E495D07C6}" type="pres">
      <dgm:prSet presAssocID="{BF242FF5-0B05-4359-AF22-7BF00DEB54BA}" presName="invisiNode" presStyleLbl="node1" presStyleIdx="10" presStyleCnt="11"/>
      <dgm:spPr/>
      <dgm:t>
        <a:bodyPr/>
        <a:lstStyle/>
        <a:p>
          <a:endParaRPr lang="ru-RU"/>
        </a:p>
      </dgm:t>
    </dgm:pt>
    <dgm:pt modelId="{0D6C901F-97D6-4C9C-ABF0-CA23FF3E42C5}" type="pres">
      <dgm:prSet presAssocID="{BF242FF5-0B05-4359-AF22-7BF00DEB54BA}" presName="imagNode" presStyleLbl="fgImgPlace1" presStyleIdx="10" presStyleCnt="11" custScaleX="90831" custScaleY="56836" custLinFactNeighborY="-40492"/>
      <dgm:spPr>
        <a:blipFill>
          <a:blip xmlns:r="http://schemas.openxmlformats.org/officeDocument/2006/relationships"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  <dgm:t>
        <a:bodyPr/>
        <a:lstStyle/>
        <a:p>
          <a:endParaRPr lang="ru-RU"/>
        </a:p>
      </dgm:t>
    </dgm:pt>
  </dgm:ptLst>
  <dgm:cxnLst>
    <dgm:cxn modelId="{445A2E29-9083-4BE3-B8BE-6105050ED651}" type="presOf" srcId="{08AEF609-81B0-4563-9706-047698D7F7F5}" destId="{772D043E-5B1C-4502-A6F9-55325C5C6A62}" srcOrd="0" destOrd="0" presId="urn:microsoft.com/office/officeart/2005/8/layout/hList7"/>
    <dgm:cxn modelId="{3D68461E-54F2-4183-B4DA-3AB2512E1C4B}" type="presOf" srcId="{AE880178-4BCB-45C8-825E-383AE08A3664}" destId="{83E06FB4-6B23-4869-BB65-ADF5D14181B4}" srcOrd="0" destOrd="0" presId="urn:microsoft.com/office/officeart/2005/8/layout/hList7"/>
    <dgm:cxn modelId="{7E07431B-04EE-4BA5-9C36-C8EAB63F4461}" type="presOf" srcId="{BF242FF5-0B05-4359-AF22-7BF00DEB54BA}" destId="{DC9B43CA-EECB-4C42-9E6C-DD4C3EC8B180}" srcOrd="0" destOrd="0" presId="urn:microsoft.com/office/officeart/2005/8/layout/hList7"/>
    <dgm:cxn modelId="{2A22BFD7-D2E7-4184-9D84-6B0D37A2C1D4}" type="presOf" srcId="{50BBF526-04EF-45C0-9EC2-4E01B954D797}" destId="{8CDFCEEB-1A1E-4F08-AC08-8441C3F8DA1C}" srcOrd="0" destOrd="0" presId="urn:microsoft.com/office/officeart/2005/8/layout/hList7"/>
    <dgm:cxn modelId="{9D31DAE8-3525-4C78-90C3-A2A47E8E9322}" srcId="{50BBF526-04EF-45C0-9EC2-4E01B954D797}" destId="{6F8DB953-AC38-473E-B77C-B2BA0E93F9B4}" srcOrd="4" destOrd="0" parTransId="{D7DF1D39-C0D1-44E9-AB6C-DF4C500CD858}" sibTransId="{AE880178-4BCB-45C8-825E-383AE08A3664}"/>
    <dgm:cxn modelId="{86718D22-A765-4C6C-AA17-7DB3C7C620D2}" type="presOf" srcId="{B642BE54-0B67-4AFD-90E1-3AFE724407B1}" destId="{D2A0280C-B842-47A7-A813-5EE6F81EF48C}" srcOrd="0" destOrd="0" presId="urn:microsoft.com/office/officeart/2005/8/layout/hList7"/>
    <dgm:cxn modelId="{0D8EFBF7-B9E3-40C2-8212-5159FA9D6BC4}" type="presOf" srcId="{BE805335-78A9-4A27-A8EC-3DA16C764536}" destId="{09BCADA3-C854-4126-8A00-C70E491617FA}" srcOrd="0" destOrd="0" presId="urn:microsoft.com/office/officeart/2005/8/layout/hList7"/>
    <dgm:cxn modelId="{88E3E4E1-3800-40DB-8D81-43C76F830E19}" type="presOf" srcId="{7561BA02-D793-42AA-B2C8-211C288255D1}" destId="{DB8E5236-4C1D-49BF-9B81-797112A57F1F}" srcOrd="1" destOrd="1" presId="urn:microsoft.com/office/officeart/2005/8/layout/hList7"/>
    <dgm:cxn modelId="{8B97F097-5F6D-42A5-BDD7-2F71FF1D9F0B}" type="presOf" srcId="{F8AA6A10-2386-4E30-939E-D90DB1ECEC3C}" destId="{F0B369A2-97AB-49C5-A71B-DF3920BF8FE6}" srcOrd="0" destOrd="0" presId="urn:microsoft.com/office/officeart/2005/8/layout/hList7"/>
    <dgm:cxn modelId="{E280060E-7EE5-44F2-9FA7-20174F4F9F5B}" type="presOf" srcId="{5482F736-5800-4369-AA34-20C56577D88B}" destId="{8839351A-4253-491B-A4F5-DFE9A052C5D0}" srcOrd="1" destOrd="0" presId="urn:microsoft.com/office/officeart/2005/8/layout/hList7"/>
    <dgm:cxn modelId="{FB43C07E-AC7E-4BF9-B46C-DDE8AA46AA11}" srcId="{50BBF526-04EF-45C0-9EC2-4E01B954D797}" destId="{BF242FF5-0B05-4359-AF22-7BF00DEB54BA}" srcOrd="10" destOrd="0" parTransId="{255487EB-5003-4729-988C-91C97D0E314A}" sibTransId="{54BF0223-8C8B-4592-8D1D-C6D3468E6458}"/>
    <dgm:cxn modelId="{8862ADF2-DB40-4706-841B-956D4A584814}" srcId="{50BBF526-04EF-45C0-9EC2-4E01B954D797}" destId="{6E926F7D-B247-49E7-8509-279BB1D0D243}" srcOrd="9" destOrd="0" parTransId="{EC3106B7-7876-4642-AD18-94F1ADFB26C7}" sibTransId="{E00E7FAD-B0D2-4D74-A1A2-A15D8D301DDE}"/>
    <dgm:cxn modelId="{904A0012-4F12-45C2-B6F7-60BC46F19BC0}" srcId="{3D3B5C0B-C1C1-4E20-8A40-71FF7C7B2465}" destId="{7561BA02-D793-42AA-B2C8-211C288255D1}" srcOrd="0" destOrd="0" parTransId="{FA30FF62-603F-445C-A68C-C375F5F23975}" sibTransId="{6CDC16D7-3BCE-4370-A7E5-AA19A835642A}"/>
    <dgm:cxn modelId="{F616A06E-B44A-4852-BB2C-CD176FEDE0FE}" type="presOf" srcId="{6F8DB953-AC38-473E-B77C-B2BA0E93F9B4}" destId="{69D49067-500E-43B6-A182-0B2D53B46017}" srcOrd="0" destOrd="0" presId="urn:microsoft.com/office/officeart/2005/8/layout/hList7"/>
    <dgm:cxn modelId="{632C3075-7945-438E-881E-91F8CCAC9AEB}" type="presOf" srcId="{BD4CA7E0-40E7-4EE0-8E51-BE969AC301C6}" destId="{10A991DE-0F72-46B0-99CF-548F3A582FAB}" srcOrd="1" destOrd="0" presId="urn:microsoft.com/office/officeart/2005/8/layout/hList7"/>
    <dgm:cxn modelId="{B95C7D9A-2432-4124-8D9C-4DFFF3AE2F7F}" type="presOf" srcId="{6F8DB953-AC38-473E-B77C-B2BA0E93F9B4}" destId="{F00A9F0D-3016-4F29-9835-7C181F6F671A}" srcOrd="1" destOrd="0" presId="urn:microsoft.com/office/officeart/2005/8/layout/hList7"/>
    <dgm:cxn modelId="{FCA52218-6386-44DB-8401-B4BC3E4B2968}" type="presOf" srcId="{3D3B5C0B-C1C1-4E20-8A40-71FF7C7B2465}" destId="{6F64D9DD-888E-4050-92EC-B2FE179EDE12}" srcOrd="0" destOrd="0" presId="urn:microsoft.com/office/officeart/2005/8/layout/hList7"/>
    <dgm:cxn modelId="{341AE974-9097-4757-9D01-D68B63151C20}" type="presOf" srcId="{5482F736-5800-4369-AA34-20C56577D88B}" destId="{A6FE4813-B73D-4B24-96B8-06FECB210FDD}" srcOrd="0" destOrd="0" presId="urn:microsoft.com/office/officeart/2005/8/layout/hList7"/>
    <dgm:cxn modelId="{9FA618D9-9A86-4BBC-9B6C-598F842D3B90}" type="presOf" srcId="{B642BE54-0B67-4AFD-90E1-3AFE724407B1}" destId="{37FCF87A-8D64-491F-A431-B032BD1B19B1}" srcOrd="1" destOrd="0" presId="urn:microsoft.com/office/officeart/2005/8/layout/hList7"/>
    <dgm:cxn modelId="{F290C049-9A7F-43CB-B807-61963ECDC189}" type="presOf" srcId="{50C17CD1-9F96-4D39-80FE-F7EB4365FF93}" destId="{9C4A7666-C9A5-445C-A0B7-0A9F0D9A7FE2}" srcOrd="1" destOrd="0" presId="urn:microsoft.com/office/officeart/2005/8/layout/hList7"/>
    <dgm:cxn modelId="{F03CC913-8764-42EE-B704-379FDB4DE11E}" type="presOf" srcId="{133A1176-D54E-45E7-98A9-5AF61896B952}" destId="{CD7C9EA8-9A18-4C90-888F-9644B4AFCC1D}" srcOrd="0" destOrd="0" presId="urn:microsoft.com/office/officeart/2005/8/layout/hList7"/>
    <dgm:cxn modelId="{3B4BFF16-226B-4235-9F32-D9DB4E408C64}" type="presOf" srcId="{BF242FF5-0B05-4359-AF22-7BF00DEB54BA}" destId="{D779F392-0927-4B1A-B016-EAE045851524}" srcOrd="1" destOrd="0" presId="urn:microsoft.com/office/officeart/2005/8/layout/hList7"/>
    <dgm:cxn modelId="{4CBD4954-0942-488D-A522-BC11F7E85228}" srcId="{50BBF526-04EF-45C0-9EC2-4E01B954D797}" destId="{5482F736-5800-4369-AA34-20C56577D88B}" srcOrd="7" destOrd="0" parTransId="{3335B13A-F3D7-4BE7-8DDA-B909B8B2A192}" sibTransId="{FB43C275-9D63-49BC-9B9E-A4E8B8432130}"/>
    <dgm:cxn modelId="{F9BB5AB4-BC8D-4492-A941-61560BF35522}" type="presOf" srcId="{4D0633D1-E897-4084-8A94-77154A166F45}" destId="{039371A6-718E-441B-B7A2-6980045D2002}" srcOrd="0" destOrd="0" presId="urn:microsoft.com/office/officeart/2005/8/layout/hList7"/>
    <dgm:cxn modelId="{77DDCCC3-8E73-4CE5-AF53-E0A8A07E2422}" srcId="{50BBF526-04EF-45C0-9EC2-4E01B954D797}" destId="{BD4CA7E0-40E7-4EE0-8E51-BE969AC301C6}" srcOrd="6" destOrd="0" parTransId="{3A83B034-46C7-4CBA-9581-E020FDF5C01B}" sibTransId="{08AEF609-81B0-4563-9706-047698D7F7F5}"/>
    <dgm:cxn modelId="{A628CDF6-20F5-4FF2-8E74-D84E0B4B3D48}" srcId="{50BBF526-04EF-45C0-9EC2-4E01B954D797}" destId="{3D3B5C0B-C1C1-4E20-8A40-71FF7C7B2465}" srcOrd="5" destOrd="0" parTransId="{33AE2FE8-5631-4F19-BA04-5BFAFE52C9B7}" sibTransId="{61DA80A2-C75F-46BB-9F0A-28931DDE1771}"/>
    <dgm:cxn modelId="{B7ADDF6D-0C18-4AF4-ABC2-7D201724318E}" type="presOf" srcId="{AF0EC86C-FC88-4989-9DDC-3975BE9E1C2C}" destId="{DB65E9F4-1AAF-4654-B971-9117BE0A8505}" srcOrd="0" destOrd="0" presId="urn:microsoft.com/office/officeart/2005/8/layout/hList7"/>
    <dgm:cxn modelId="{824FC02D-24CA-40B3-9863-3C8DDD0E4D44}" type="presOf" srcId="{A6C4667A-4463-4A98-89CA-2F395684788F}" destId="{67C87981-1223-44A8-A2A9-07149471CF50}" srcOrd="0" destOrd="0" presId="urn:microsoft.com/office/officeart/2005/8/layout/hList7"/>
    <dgm:cxn modelId="{CE88CE14-1E44-43BA-AE13-284863120D55}" type="presOf" srcId="{6E926F7D-B247-49E7-8509-279BB1D0D243}" destId="{029CB7D3-76B6-492D-BB47-63CAEC6B6946}" srcOrd="0" destOrd="0" presId="urn:microsoft.com/office/officeart/2005/8/layout/hList7"/>
    <dgm:cxn modelId="{1AB618D8-7518-423C-8CFA-C8DCCA0EEB43}" type="presOf" srcId="{61DA80A2-C75F-46BB-9F0A-28931DDE1771}" destId="{D906E128-40CD-4EF1-A57E-89561FD3E781}" srcOrd="0" destOrd="0" presId="urn:microsoft.com/office/officeart/2005/8/layout/hList7"/>
    <dgm:cxn modelId="{2F88EFD0-2E14-410B-8BB9-27C96AE0B1D4}" type="presOf" srcId="{A6C4667A-4463-4A98-89CA-2F395684788F}" destId="{B6AB6D01-769C-48AB-89FE-33458090198D}" srcOrd="1" destOrd="0" presId="urn:microsoft.com/office/officeart/2005/8/layout/hList7"/>
    <dgm:cxn modelId="{34972600-F5A0-49BF-9F14-C29D2F81E991}" srcId="{50BBF526-04EF-45C0-9EC2-4E01B954D797}" destId="{AF0EC86C-FC88-4989-9DDC-3975BE9E1C2C}" srcOrd="3" destOrd="0" parTransId="{24F98997-07D7-4851-A36A-C333AA3D7C27}" sibTransId="{4D0633D1-E897-4084-8A94-77154A166F45}"/>
    <dgm:cxn modelId="{C3D1ED99-BAF4-44AC-A648-E1B5C38D95FA}" type="presOf" srcId="{6C210655-58C2-405E-8C5D-2D2865381491}" destId="{5B6B3C12-785D-406D-8BC6-6C2D624EA23C}" srcOrd="0" destOrd="0" presId="urn:microsoft.com/office/officeart/2005/8/layout/hList7"/>
    <dgm:cxn modelId="{4927CEE2-B0FD-481E-B7E8-19F3630CE4D3}" type="presOf" srcId="{BD4CA7E0-40E7-4EE0-8E51-BE969AC301C6}" destId="{7E037A3D-D718-4AA5-B846-3C97DAC384F8}" srcOrd="0" destOrd="0" presId="urn:microsoft.com/office/officeart/2005/8/layout/hList7"/>
    <dgm:cxn modelId="{F953B715-AE30-4087-B36A-FF4C2388CA76}" srcId="{50BBF526-04EF-45C0-9EC2-4E01B954D797}" destId="{50C17CD1-9F96-4D39-80FE-F7EB4365FF93}" srcOrd="0" destOrd="0" parTransId="{ADF720E1-6DFE-43C7-89E4-B4000794530A}" sibTransId="{133A1176-D54E-45E7-98A9-5AF61896B952}"/>
    <dgm:cxn modelId="{FB691736-4ADF-4872-A7D0-01FF9B442EE5}" srcId="{50BBF526-04EF-45C0-9EC2-4E01B954D797}" destId="{A6C4667A-4463-4A98-89CA-2F395684788F}" srcOrd="2" destOrd="0" parTransId="{29D5ACCC-98C3-43C9-BF04-B69C78B18D53}" sibTransId="{F8AA6A10-2386-4E30-939E-D90DB1ECEC3C}"/>
    <dgm:cxn modelId="{971B9749-3136-4C50-BE34-427ED9637F11}" type="presOf" srcId="{3D3B5C0B-C1C1-4E20-8A40-71FF7C7B2465}" destId="{DB8E5236-4C1D-49BF-9B81-797112A57F1F}" srcOrd="1" destOrd="0" presId="urn:microsoft.com/office/officeart/2005/8/layout/hList7"/>
    <dgm:cxn modelId="{33C9A4B8-A602-477C-A4BB-6CA21188545B}" type="presOf" srcId="{50C17CD1-9F96-4D39-80FE-F7EB4365FF93}" destId="{5A8C54EE-3231-400C-96D3-354955679973}" srcOrd="0" destOrd="0" presId="urn:microsoft.com/office/officeart/2005/8/layout/hList7"/>
    <dgm:cxn modelId="{7F313B5C-303E-4A0D-88DD-9D34165FD5DA}" type="presOf" srcId="{AF0EC86C-FC88-4989-9DDC-3975BE9E1C2C}" destId="{E934880A-B8F5-4549-89EA-59C14B50DF2F}" srcOrd="1" destOrd="0" presId="urn:microsoft.com/office/officeart/2005/8/layout/hList7"/>
    <dgm:cxn modelId="{2EAAE41A-15A0-44FE-A7A3-910B8BB9E8F8}" type="presOf" srcId="{7561BA02-D793-42AA-B2C8-211C288255D1}" destId="{6F64D9DD-888E-4050-92EC-B2FE179EDE12}" srcOrd="0" destOrd="1" presId="urn:microsoft.com/office/officeart/2005/8/layout/hList7"/>
    <dgm:cxn modelId="{95AE52D3-4695-4FBE-B874-CF1E574DB9BC}" srcId="{50BBF526-04EF-45C0-9EC2-4E01B954D797}" destId="{A5E8215A-724A-4E1E-9707-6E7A963989E3}" srcOrd="1" destOrd="0" parTransId="{14A2CA16-7C73-4DFE-BB47-FD9A1F6EF49B}" sibTransId="{6C210655-58C2-405E-8C5D-2D2865381491}"/>
    <dgm:cxn modelId="{870A7B52-6508-48CE-83D5-33E4BA707D13}" type="presOf" srcId="{6E926F7D-B247-49E7-8509-279BB1D0D243}" destId="{F43430C9-071E-437D-BB31-34E5BAFDB9D1}" srcOrd="1" destOrd="0" presId="urn:microsoft.com/office/officeart/2005/8/layout/hList7"/>
    <dgm:cxn modelId="{1625EDA1-925E-4D89-A768-4699BAD2A5D0}" type="presOf" srcId="{A5E8215A-724A-4E1E-9707-6E7A963989E3}" destId="{65E11480-C122-4042-AA62-A66549C26D65}" srcOrd="1" destOrd="0" presId="urn:microsoft.com/office/officeart/2005/8/layout/hList7"/>
    <dgm:cxn modelId="{C92D0829-FA9B-4F36-909B-7A08DDE20999}" type="presOf" srcId="{FB43C275-9D63-49BC-9B9E-A4E8B8432130}" destId="{8EFA92EA-6D73-4E7C-AA36-81EFD52319E7}" srcOrd="0" destOrd="0" presId="urn:microsoft.com/office/officeart/2005/8/layout/hList7"/>
    <dgm:cxn modelId="{1E8F07E2-1DA9-4E9A-B59F-4898B08B4C3C}" type="presOf" srcId="{A5E8215A-724A-4E1E-9707-6E7A963989E3}" destId="{4D61F64B-72BB-4E9A-9C37-B8D31D7B4FC7}" srcOrd="0" destOrd="0" presId="urn:microsoft.com/office/officeart/2005/8/layout/hList7"/>
    <dgm:cxn modelId="{E2F3C83B-7D4F-471A-9DEA-CD415D7F1F0D}" srcId="{50BBF526-04EF-45C0-9EC2-4E01B954D797}" destId="{B642BE54-0B67-4AFD-90E1-3AFE724407B1}" srcOrd="8" destOrd="0" parTransId="{CB4D9138-EAB5-4622-8861-4024BEFFA81F}" sibTransId="{BE805335-78A9-4A27-A8EC-3DA16C764536}"/>
    <dgm:cxn modelId="{99538F66-8B37-4428-ACEA-EABC47409179}" type="presOf" srcId="{E00E7FAD-B0D2-4D74-A1A2-A15D8D301DDE}" destId="{94FF49A1-01F7-4F6C-AA0C-A9C8EB961EB9}" srcOrd="0" destOrd="0" presId="urn:microsoft.com/office/officeart/2005/8/layout/hList7"/>
    <dgm:cxn modelId="{8541693A-D9F9-4291-BF71-A4E0151569F5}" type="presParOf" srcId="{8CDFCEEB-1A1E-4F08-AC08-8441C3F8DA1C}" destId="{663C6AF0-3054-4096-A820-7599360BAA99}" srcOrd="0" destOrd="0" presId="urn:microsoft.com/office/officeart/2005/8/layout/hList7"/>
    <dgm:cxn modelId="{59DC1E12-0D06-4387-B889-83CDC44BC635}" type="presParOf" srcId="{8CDFCEEB-1A1E-4F08-AC08-8441C3F8DA1C}" destId="{1F8C8112-4199-46D5-BEC6-9E4169C065BA}" srcOrd="1" destOrd="0" presId="urn:microsoft.com/office/officeart/2005/8/layout/hList7"/>
    <dgm:cxn modelId="{36EB6783-3958-48E5-85D2-EBA86E64DA96}" type="presParOf" srcId="{1F8C8112-4199-46D5-BEC6-9E4169C065BA}" destId="{E0163935-7FE4-4600-9780-8C2A0C6FC076}" srcOrd="0" destOrd="0" presId="urn:microsoft.com/office/officeart/2005/8/layout/hList7"/>
    <dgm:cxn modelId="{E9EA35C6-932C-40E2-ABCD-466EC7CFAEC9}" type="presParOf" srcId="{E0163935-7FE4-4600-9780-8C2A0C6FC076}" destId="{5A8C54EE-3231-400C-96D3-354955679973}" srcOrd="0" destOrd="0" presId="urn:microsoft.com/office/officeart/2005/8/layout/hList7"/>
    <dgm:cxn modelId="{F22FD80C-59C6-4651-9943-EE3445796410}" type="presParOf" srcId="{E0163935-7FE4-4600-9780-8C2A0C6FC076}" destId="{9C4A7666-C9A5-445C-A0B7-0A9F0D9A7FE2}" srcOrd="1" destOrd="0" presId="urn:microsoft.com/office/officeart/2005/8/layout/hList7"/>
    <dgm:cxn modelId="{67FE4D3B-6376-4708-94D8-D7D1487DCD51}" type="presParOf" srcId="{E0163935-7FE4-4600-9780-8C2A0C6FC076}" destId="{43A56D24-8117-494E-9407-F9A011E95A44}" srcOrd="2" destOrd="0" presId="urn:microsoft.com/office/officeart/2005/8/layout/hList7"/>
    <dgm:cxn modelId="{D0FA2197-113E-4FBC-96DE-9E1305B2D6B5}" type="presParOf" srcId="{E0163935-7FE4-4600-9780-8C2A0C6FC076}" destId="{DCC1AC74-7851-40BD-90CE-E30C948B573E}" srcOrd="3" destOrd="0" presId="urn:microsoft.com/office/officeart/2005/8/layout/hList7"/>
    <dgm:cxn modelId="{6D05F846-4613-441D-8310-F5094E406550}" type="presParOf" srcId="{1F8C8112-4199-46D5-BEC6-9E4169C065BA}" destId="{CD7C9EA8-9A18-4C90-888F-9644B4AFCC1D}" srcOrd="1" destOrd="0" presId="urn:microsoft.com/office/officeart/2005/8/layout/hList7"/>
    <dgm:cxn modelId="{D324B9B1-8A0C-4AA8-A518-398A52EFA189}" type="presParOf" srcId="{1F8C8112-4199-46D5-BEC6-9E4169C065BA}" destId="{45AB1956-F5D2-493A-93BC-2C55011D02E8}" srcOrd="2" destOrd="0" presId="urn:microsoft.com/office/officeart/2005/8/layout/hList7"/>
    <dgm:cxn modelId="{3935FAA5-E243-420B-AE4D-8454CEBAB080}" type="presParOf" srcId="{45AB1956-F5D2-493A-93BC-2C55011D02E8}" destId="{4D61F64B-72BB-4E9A-9C37-B8D31D7B4FC7}" srcOrd="0" destOrd="0" presId="urn:microsoft.com/office/officeart/2005/8/layout/hList7"/>
    <dgm:cxn modelId="{58C9050B-276F-40F4-9B93-CB110AE9E376}" type="presParOf" srcId="{45AB1956-F5D2-493A-93BC-2C55011D02E8}" destId="{65E11480-C122-4042-AA62-A66549C26D65}" srcOrd="1" destOrd="0" presId="urn:microsoft.com/office/officeart/2005/8/layout/hList7"/>
    <dgm:cxn modelId="{02484AB0-88CF-4868-B6E7-85BA7FF0D869}" type="presParOf" srcId="{45AB1956-F5D2-493A-93BC-2C55011D02E8}" destId="{00659258-5F8C-4B18-AC62-4F306479835B}" srcOrd="2" destOrd="0" presId="urn:microsoft.com/office/officeart/2005/8/layout/hList7"/>
    <dgm:cxn modelId="{A2A5C43C-0FA5-41B1-9E4D-4330D42B2923}" type="presParOf" srcId="{45AB1956-F5D2-493A-93BC-2C55011D02E8}" destId="{CC045909-D4D4-47D2-9BCE-41A6E133FABB}" srcOrd="3" destOrd="0" presId="urn:microsoft.com/office/officeart/2005/8/layout/hList7"/>
    <dgm:cxn modelId="{571DC44F-09FD-4BF8-9FC9-3AB1640D9328}" type="presParOf" srcId="{1F8C8112-4199-46D5-BEC6-9E4169C065BA}" destId="{5B6B3C12-785D-406D-8BC6-6C2D624EA23C}" srcOrd="3" destOrd="0" presId="urn:microsoft.com/office/officeart/2005/8/layout/hList7"/>
    <dgm:cxn modelId="{098DACAB-A468-4207-8525-30389AF255AB}" type="presParOf" srcId="{1F8C8112-4199-46D5-BEC6-9E4169C065BA}" destId="{55F8B08B-3A5B-4DB1-871D-0B14557FA2C7}" srcOrd="4" destOrd="0" presId="urn:microsoft.com/office/officeart/2005/8/layout/hList7"/>
    <dgm:cxn modelId="{2407E175-EF7B-46C5-82EB-47655C5FB61E}" type="presParOf" srcId="{55F8B08B-3A5B-4DB1-871D-0B14557FA2C7}" destId="{67C87981-1223-44A8-A2A9-07149471CF50}" srcOrd="0" destOrd="0" presId="urn:microsoft.com/office/officeart/2005/8/layout/hList7"/>
    <dgm:cxn modelId="{497ABD1F-EE22-4530-96F8-904F51F8DAE9}" type="presParOf" srcId="{55F8B08B-3A5B-4DB1-871D-0B14557FA2C7}" destId="{B6AB6D01-769C-48AB-89FE-33458090198D}" srcOrd="1" destOrd="0" presId="urn:microsoft.com/office/officeart/2005/8/layout/hList7"/>
    <dgm:cxn modelId="{AC0499E0-9562-4492-BF1C-F36B211FB12D}" type="presParOf" srcId="{55F8B08B-3A5B-4DB1-871D-0B14557FA2C7}" destId="{8FCB21FE-D5F9-4680-8FDF-14A44438F88B}" srcOrd="2" destOrd="0" presId="urn:microsoft.com/office/officeart/2005/8/layout/hList7"/>
    <dgm:cxn modelId="{6780B437-9953-4075-B50A-11E6B506F272}" type="presParOf" srcId="{55F8B08B-3A5B-4DB1-871D-0B14557FA2C7}" destId="{A832E62B-C13F-4F8D-ACDD-A775D2A3F940}" srcOrd="3" destOrd="0" presId="urn:microsoft.com/office/officeart/2005/8/layout/hList7"/>
    <dgm:cxn modelId="{1AF5EB17-958B-4841-BDA1-548AD5584A62}" type="presParOf" srcId="{1F8C8112-4199-46D5-BEC6-9E4169C065BA}" destId="{F0B369A2-97AB-49C5-A71B-DF3920BF8FE6}" srcOrd="5" destOrd="0" presId="urn:microsoft.com/office/officeart/2005/8/layout/hList7"/>
    <dgm:cxn modelId="{7F79595A-4D90-4DFF-9D9D-AA37EAA6A771}" type="presParOf" srcId="{1F8C8112-4199-46D5-BEC6-9E4169C065BA}" destId="{42936099-F3FF-49A7-8955-C553C78A53FC}" srcOrd="6" destOrd="0" presId="urn:microsoft.com/office/officeart/2005/8/layout/hList7"/>
    <dgm:cxn modelId="{1A419470-2A3E-4E6B-80AF-9E5B7B9BB814}" type="presParOf" srcId="{42936099-F3FF-49A7-8955-C553C78A53FC}" destId="{DB65E9F4-1AAF-4654-B971-9117BE0A8505}" srcOrd="0" destOrd="0" presId="urn:microsoft.com/office/officeart/2005/8/layout/hList7"/>
    <dgm:cxn modelId="{F47C2E45-6E45-4303-987F-42A8B16B5F9C}" type="presParOf" srcId="{42936099-F3FF-49A7-8955-C553C78A53FC}" destId="{E934880A-B8F5-4549-89EA-59C14B50DF2F}" srcOrd="1" destOrd="0" presId="urn:microsoft.com/office/officeart/2005/8/layout/hList7"/>
    <dgm:cxn modelId="{95123E2F-E494-402B-9F61-0F079D7AD1D5}" type="presParOf" srcId="{42936099-F3FF-49A7-8955-C553C78A53FC}" destId="{CCBBFFDF-566E-4759-9843-BE837539ADA0}" srcOrd="2" destOrd="0" presId="urn:microsoft.com/office/officeart/2005/8/layout/hList7"/>
    <dgm:cxn modelId="{4A34B14E-60D7-4F55-9560-897C6B357C34}" type="presParOf" srcId="{42936099-F3FF-49A7-8955-C553C78A53FC}" destId="{D1116246-370F-4CD5-B303-349ECDA2E980}" srcOrd="3" destOrd="0" presId="urn:microsoft.com/office/officeart/2005/8/layout/hList7"/>
    <dgm:cxn modelId="{8734B87E-2667-433E-B965-2C741D57747D}" type="presParOf" srcId="{1F8C8112-4199-46D5-BEC6-9E4169C065BA}" destId="{039371A6-718E-441B-B7A2-6980045D2002}" srcOrd="7" destOrd="0" presId="urn:microsoft.com/office/officeart/2005/8/layout/hList7"/>
    <dgm:cxn modelId="{49659870-4CDE-42D5-9A32-CE94480C2FE3}" type="presParOf" srcId="{1F8C8112-4199-46D5-BEC6-9E4169C065BA}" destId="{56B1E235-1BA8-4758-B2D0-F0C318F237F7}" srcOrd="8" destOrd="0" presId="urn:microsoft.com/office/officeart/2005/8/layout/hList7"/>
    <dgm:cxn modelId="{E9B08DC6-46C5-4B4C-8470-24AB9EB96BD1}" type="presParOf" srcId="{56B1E235-1BA8-4758-B2D0-F0C318F237F7}" destId="{69D49067-500E-43B6-A182-0B2D53B46017}" srcOrd="0" destOrd="0" presId="urn:microsoft.com/office/officeart/2005/8/layout/hList7"/>
    <dgm:cxn modelId="{B1335776-DFFB-43BA-809F-6A17115DB364}" type="presParOf" srcId="{56B1E235-1BA8-4758-B2D0-F0C318F237F7}" destId="{F00A9F0D-3016-4F29-9835-7C181F6F671A}" srcOrd="1" destOrd="0" presId="urn:microsoft.com/office/officeart/2005/8/layout/hList7"/>
    <dgm:cxn modelId="{B92404D7-EBBB-4BA6-A978-42062DC5D738}" type="presParOf" srcId="{56B1E235-1BA8-4758-B2D0-F0C318F237F7}" destId="{9CA8B0BD-031A-4811-BE3A-44BE8E0FF0C6}" srcOrd="2" destOrd="0" presId="urn:microsoft.com/office/officeart/2005/8/layout/hList7"/>
    <dgm:cxn modelId="{8D32503C-C822-4C26-A47D-0E535E4B3AAA}" type="presParOf" srcId="{56B1E235-1BA8-4758-B2D0-F0C318F237F7}" destId="{85977F4C-4B80-4301-8125-CD667D1FBE54}" srcOrd="3" destOrd="0" presId="urn:microsoft.com/office/officeart/2005/8/layout/hList7"/>
    <dgm:cxn modelId="{7066C751-6D89-4E94-A688-8F5B88312514}" type="presParOf" srcId="{1F8C8112-4199-46D5-BEC6-9E4169C065BA}" destId="{83E06FB4-6B23-4869-BB65-ADF5D14181B4}" srcOrd="9" destOrd="0" presId="urn:microsoft.com/office/officeart/2005/8/layout/hList7"/>
    <dgm:cxn modelId="{67AACE67-B822-4D78-9709-A2C7E7483372}" type="presParOf" srcId="{1F8C8112-4199-46D5-BEC6-9E4169C065BA}" destId="{6903932A-6901-4E18-9B1B-9CD47F8F546D}" srcOrd="10" destOrd="0" presId="urn:microsoft.com/office/officeart/2005/8/layout/hList7"/>
    <dgm:cxn modelId="{BF369298-A52E-4701-A2A6-9BFC9B89693E}" type="presParOf" srcId="{6903932A-6901-4E18-9B1B-9CD47F8F546D}" destId="{6F64D9DD-888E-4050-92EC-B2FE179EDE12}" srcOrd="0" destOrd="0" presId="urn:microsoft.com/office/officeart/2005/8/layout/hList7"/>
    <dgm:cxn modelId="{544A9B37-AB9C-485F-B0C7-DBB9C9DA81FB}" type="presParOf" srcId="{6903932A-6901-4E18-9B1B-9CD47F8F546D}" destId="{DB8E5236-4C1D-49BF-9B81-797112A57F1F}" srcOrd="1" destOrd="0" presId="urn:microsoft.com/office/officeart/2005/8/layout/hList7"/>
    <dgm:cxn modelId="{C5EADF2C-238D-4479-9F0A-1F3EB33F07B1}" type="presParOf" srcId="{6903932A-6901-4E18-9B1B-9CD47F8F546D}" destId="{296C533A-5219-4A5D-A239-D8C07AD06AB0}" srcOrd="2" destOrd="0" presId="urn:microsoft.com/office/officeart/2005/8/layout/hList7"/>
    <dgm:cxn modelId="{8B2BDA40-DE72-4ABD-8B28-395B755635E2}" type="presParOf" srcId="{6903932A-6901-4E18-9B1B-9CD47F8F546D}" destId="{D507081E-A33F-4B21-9AA8-C6F80CE465E1}" srcOrd="3" destOrd="0" presId="urn:microsoft.com/office/officeart/2005/8/layout/hList7"/>
    <dgm:cxn modelId="{EAE5D639-DC65-49F2-A510-66CFE6F9F1A7}" type="presParOf" srcId="{1F8C8112-4199-46D5-BEC6-9E4169C065BA}" destId="{D906E128-40CD-4EF1-A57E-89561FD3E781}" srcOrd="11" destOrd="0" presId="urn:microsoft.com/office/officeart/2005/8/layout/hList7"/>
    <dgm:cxn modelId="{41C02079-EECD-4D90-AE09-758D6E01DCC1}" type="presParOf" srcId="{1F8C8112-4199-46D5-BEC6-9E4169C065BA}" destId="{CB7EE6BF-0220-445E-9882-138364057AE5}" srcOrd="12" destOrd="0" presId="urn:microsoft.com/office/officeart/2005/8/layout/hList7"/>
    <dgm:cxn modelId="{EE12AAD2-3DDA-441E-A7D5-4219EAF69817}" type="presParOf" srcId="{CB7EE6BF-0220-445E-9882-138364057AE5}" destId="{7E037A3D-D718-4AA5-B846-3C97DAC384F8}" srcOrd="0" destOrd="0" presId="urn:microsoft.com/office/officeart/2005/8/layout/hList7"/>
    <dgm:cxn modelId="{83FB5091-8402-4C36-82F3-5C15D8C9ABB1}" type="presParOf" srcId="{CB7EE6BF-0220-445E-9882-138364057AE5}" destId="{10A991DE-0F72-46B0-99CF-548F3A582FAB}" srcOrd="1" destOrd="0" presId="urn:microsoft.com/office/officeart/2005/8/layout/hList7"/>
    <dgm:cxn modelId="{73E472C4-9910-45CC-9BBB-058B1EFA43F1}" type="presParOf" srcId="{CB7EE6BF-0220-445E-9882-138364057AE5}" destId="{B2F0B544-2581-4C9A-AD33-087DCFB715D7}" srcOrd="2" destOrd="0" presId="urn:microsoft.com/office/officeart/2005/8/layout/hList7"/>
    <dgm:cxn modelId="{D9846D72-517A-4F87-815D-5F917BD69447}" type="presParOf" srcId="{CB7EE6BF-0220-445E-9882-138364057AE5}" destId="{365CBC93-EE23-42F7-B1A0-88C9962D3090}" srcOrd="3" destOrd="0" presId="urn:microsoft.com/office/officeart/2005/8/layout/hList7"/>
    <dgm:cxn modelId="{F34C94E6-49A7-4190-9EF9-855F645B226A}" type="presParOf" srcId="{1F8C8112-4199-46D5-BEC6-9E4169C065BA}" destId="{772D043E-5B1C-4502-A6F9-55325C5C6A62}" srcOrd="13" destOrd="0" presId="urn:microsoft.com/office/officeart/2005/8/layout/hList7"/>
    <dgm:cxn modelId="{4EE6EC8B-E70C-445C-8F6F-664208D5ABF6}" type="presParOf" srcId="{1F8C8112-4199-46D5-BEC6-9E4169C065BA}" destId="{488CCB3A-6176-46E0-A31F-9A341E128A7D}" srcOrd="14" destOrd="0" presId="urn:microsoft.com/office/officeart/2005/8/layout/hList7"/>
    <dgm:cxn modelId="{55D39FF7-D4B4-48CD-8E3C-C9D10F3A9289}" type="presParOf" srcId="{488CCB3A-6176-46E0-A31F-9A341E128A7D}" destId="{A6FE4813-B73D-4B24-96B8-06FECB210FDD}" srcOrd="0" destOrd="0" presId="urn:microsoft.com/office/officeart/2005/8/layout/hList7"/>
    <dgm:cxn modelId="{4C778EB5-259E-4BE7-BDA2-7E5AA810E0B4}" type="presParOf" srcId="{488CCB3A-6176-46E0-A31F-9A341E128A7D}" destId="{8839351A-4253-491B-A4F5-DFE9A052C5D0}" srcOrd="1" destOrd="0" presId="urn:microsoft.com/office/officeart/2005/8/layout/hList7"/>
    <dgm:cxn modelId="{449110BE-EDA9-4571-A568-C73CC8B3F0CC}" type="presParOf" srcId="{488CCB3A-6176-46E0-A31F-9A341E128A7D}" destId="{D57D6863-46E6-46EF-86AF-69D4695BCF3F}" srcOrd="2" destOrd="0" presId="urn:microsoft.com/office/officeart/2005/8/layout/hList7"/>
    <dgm:cxn modelId="{A1D5F5B2-DD8E-410B-A88E-E7FD43A34B09}" type="presParOf" srcId="{488CCB3A-6176-46E0-A31F-9A341E128A7D}" destId="{270573F0-E6E6-4BE7-B035-336FB4487BC1}" srcOrd="3" destOrd="0" presId="urn:microsoft.com/office/officeart/2005/8/layout/hList7"/>
    <dgm:cxn modelId="{C82F2B3F-D9D1-4BB7-9EB3-F8457B64A8B8}" type="presParOf" srcId="{1F8C8112-4199-46D5-BEC6-9E4169C065BA}" destId="{8EFA92EA-6D73-4E7C-AA36-81EFD52319E7}" srcOrd="15" destOrd="0" presId="urn:microsoft.com/office/officeart/2005/8/layout/hList7"/>
    <dgm:cxn modelId="{48CB8522-6374-4ED6-8F21-5EE605251C7D}" type="presParOf" srcId="{1F8C8112-4199-46D5-BEC6-9E4169C065BA}" destId="{C3147819-206F-46CB-B6E0-16B083698884}" srcOrd="16" destOrd="0" presId="urn:microsoft.com/office/officeart/2005/8/layout/hList7"/>
    <dgm:cxn modelId="{72B309AE-7E29-48F9-9207-F20110170EF3}" type="presParOf" srcId="{C3147819-206F-46CB-B6E0-16B083698884}" destId="{D2A0280C-B842-47A7-A813-5EE6F81EF48C}" srcOrd="0" destOrd="0" presId="urn:microsoft.com/office/officeart/2005/8/layout/hList7"/>
    <dgm:cxn modelId="{52F6D3D4-FDB6-451C-903F-9847FC54F538}" type="presParOf" srcId="{C3147819-206F-46CB-B6E0-16B083698884}" destId="{37FCF87A-8D64-491F-A431-B032BD1B19B1}" srcOrd="1" destOrd="0" presId="urn:microsoft.com/office/officeart/2005/8/layout/hList7"/>
    <dgm:cxn modelId="{7D5F3B7B-0F3D-45BF-B3F7-1186685F2389}" type="presParOf" srcId="{C3147819-206F-46CB-B6E0-16B083698884}" destId="{7FC738EB-0559-432D-89E2-6FD764BF810A}" srcOrd="2" destOrd="0" presId="urn:microsoft.com/office/officeart/2005/8/layout/hList7"/>
    <dgm:cxn modelId="{59BC0EA7-415C-41F5-9E3B-3B07341A1F5F}" type="presParOf" srcId="{C3147819-206F-46CB-B6E0-16B083698884}" destId="{F2C34CF4-2F91-4C01-AC2D-C6317C62E8F0}" srcOrd="3" destOrd="0" presId="urn:microsoft.com/office/officeart/2005/8/layout/hList7"/>
    <dgm:cxn modelId="{737DF1ED-0528-4A6A-9D3D-068475417F6B}" type="presParOf" srcId="{1F8C8112-4199-46D5-BEC6-9E4169C065BA}" destId="{09BCADA3-C854-4126-8A00-C70E491617FA}" srcOrd="17" destOrd="0" presId="urn:microsoft.com/office/officeart/2005/8/layout/hList7"/>
    <dgm:cxn modelId="{E10207C8-BC42-4675-AE8C-B0965068265E}" type="presParOf" srcId="{1F8C8112-4199-46D5-BEC6-9E4169C065BA}" destId="{D5617EE8-8C85-41F0-9B29-C149BA046727}" srcOrd="18" destOrd="0" presId="urn:microsoft.com/office/officeart/2005/8/layout/hList7"/>
    <dgm:cxn modelId="{5F4182DF-A1ED-4D7F-8671-1C6009CEBC93}" type="presParOf" srcId="{D5617EE8-8C85-41F0-9B29-C149BA046727}" destId="{029CB7D3-76B6-492D-BB47-63CAEC6B6946}" srcOrd="0" destOrd="0" presId="urn:microsoft.com/office/officeart/2005/8/layout/hList7"/>
    <dgm:cxn modelId="{47346093-EA75-4582-AF8E-5C046B905909}" type="presParOf" srcId="{D5617EE8-8C85-41F0-9B29-C149BA046727}" destId="{F43430C9-071E-437D-BB31-34E5BAFDB9D1}" srcOrd="1" destOrd="0" presId="urn:microsoft.com/office/officeart/2005/8/layout/hList7"/>
    <dgm:cxn modelId="{5662ADC7-10DA-45B2-AC9B-096BB147945D}" type="presParOf" srcId="{D5617EE8-8C85-41F0-9B29-C149BA046727}" destId="{EC222EC4-73FE-4640-B716-34D74A9FD113}" srcOrd="2" destOrd="0" presId="urn:microsoft.com/office/officeart/2005/8/layout/hList7"/>
    <dgm:cxn modelId="{6D3E8DC7-46BB-4AB8-86CC-7925F604B452}" type="presParOf" srcId="{D5617EE8-8C85-41F0-9B29-C149BA046727}" destId="{64CD369A-1B12-468C-8015-DC5433459866}" srcOrd="3" destOrd="0" presId="urn:microsoft.com/office/officeart/2005/8/layout/hList7"/>
    <dgm:cxn modelId="{18FDBFE1-C0B8-47CA-82B0-10135EADE2C9}" type="presParOf" srcId="{1F8C8112-4199-46D5-BEC6-9E4169C065BA}" destId="{94FF49A1-01F7-4F6C-AA0C-A9C8EB961EB9}" srcOrd="19" destOrd="0" presId="urn:microsoft.com/office/officeart/2005/8/layout/hList7"/>
    <dgm:cxn modelId="{9C3B946C-731E-4534-B775-CCC3EF1890D2}" type="presParOf" srcId="{1F8C8112-4199-46D5-BEC6-9E4169C065BA}" destId="{0C0EE7E5-1A53-4347-A767-656769F0BB9E}" srcOrd="20" destOrd="0" presId="urn:microsoft.com/office/officeart/2005/8/layout/hList7"/>
    <dgm:cxn modelId="{E1CE5108-04A0-48C3-B26E-C7955EE5678E}" type="presParOf" srcId="{0C0EE7E5-1A53-4347-A767-656769F0BB9E}" destId="{DC9B43CA-EECB-4C42-9E6C-DD4C3EC8B180}" srcOrd="0" destOrd="0" presId="urn:microsoft.com/office/officeart/2005/8/layout/hList7"/>
    <dgm:cxn modelId="{9E3D87FB-7BBB-4151-978C-AB9F855C7F3B}" type="presParOf" srcId="{0C0EE7E5-1A53-4347-A767-656769F0BB9E}" destId="{D779F392-0927-4B1A-B016-EAE045851524}" srcOrd="1" destOrd="0" presId="urn:microsoft.com/office/officeart/2005/8/layout/hList7"/>
    <dgm:cxn modelId="{9C754D88-457E-486D-A081-5980F1018749}" type="presParOf" srcId="{0C0EE7E5-1A53-4347-A767-656769F0BB9E}" destId="{162B6F82-8CD1-40F1-B640-954E495D07C6}" srcOrd="2" destOrd="0" presId="urn:microsoft.com/office/officeart/2005/8/layout/hList7"/>
    <dgm:cxn modelId="{96414170-80B4-431C-8159-755450CA5371}" type="presParOf" srcId="{0C0EE7E5-1A53-4347-A767-656769F0BB9E}" destId="{0D6C901F-97D6-4C9C-ABF0-CA23FF3E42C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0BBF526-04EF-45C0-9EC2-4E01B954D797}" type="doc">
      <dgm:prSet loTypeId="urn:microsoft.com/office/officeart/2005/8/layout/vList6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6F1E4F-40C8-4B91-BFBE-BC70684B39A7}">
      <dgm:prSet custT="1"/>
      <dgm:spPr/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Прочную связь между комплексными планами развития города Курчатова и бюджета</a:t>
          </a:r>
        </a:p>
      </dgm:t>
    </dgm:pt>
    <dgm:pt modelId="{89A4C72B-8A76-42AF-AFFB-EAA099126AB0}" type="parTrans" cxnId="{F89EF44F-E4FE-4E52-BCBF-C0C7A11E8CC7}">
      <dgm:prSet/>
      <dgm:spPr/>
      <dgm:t>
        <a:bodyPr/>
        <a:lstStyle/>
        <a:p>
          <a:endParaRPr lang="ru-RU"/>
        </a:p>
      </dgm:t>
    </dgm:pt>
    <dgm:pt modelId="{FC44AAB2-2933-4EA7-8DCA-6A406E41455D}" type="sibTrans" cxnId="{F89EF44F-E4FE-4E52-BCBF-C0C7A11E8CC7}">
      <dgm:prSet/>
      <dgm:spPr/>
      <dgm:t>
        <a:bodyPr/>
        <a:lstStyle/>
        <a:p>
          <a:endParaRPr lang="ru-RU"/>
        </a:p>
      </dgm:t>
    </dgm:pt>
    <dgm:pt modelId="{A5E8215A-724A-4E1E-9707-6E7A963989E3}">
      <dgm:prSet custT="1"/>
      <dgm:spPr/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Повышение ответственности главных распорядителей и получателей бюджетных средств за целевое и эффективное использование выделенных бюджетных средств</a:t>
          </a:r>
        </a:p>
      </dgm:t>
    </dgm:pt>
    <dgm:pt modelId="{14A2CA16-7C73-4DFE-BB47-FD9A1F6EF49B}" type="parTrans" cxnId="{95AE52D3-4695-4FBE-B874-CF1E574DB9BC}">
      <dgm:prSet/>
      <dgm:spPr/>
      <dgm:t>
        <a:bodyPr/>
        <a:lstStyle/>
        <a:p>
          <a:endParaRPr lang="ru-RU"/>
        </a:p>
      </dgm:t>
    </dgm:pt>
    <dgm:pt modelId="{6C210655-58C2-405E-8C5D-2D2865381491}" type="sibTrans" cxnId="{95AE52D3-4695-4FBE-B874-CF1E574DB9BC}">
      <dgm:prSet/>
      <dgm:spPr/>
      <dgm:t>
        <a:bodyPr/>
        <a:lstStyle/>
        <a:p>
          <a:endParaRPr lang="ru-RU"/>
        </a:p>
      </dgm:t>
    </dgm:pt>
    <dgm:pt modelId="{AF0EC86C-FC88-4989-9DDC-3975BE9E1C2C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Возможность перераспределения ресурсов в рамках реализации конкретных муниципальных программ в пользу более результативных и приоритетных мероприятий</a:t>
          </a:r>
        </a:p>
      </dgm:t>
    </dgm:pt>
    <dgm:pt modelId="{24F98997-07D7-4851-A36A-C333AA3D7C27}" type="parTrans" cxnId="{34972600-F5A0-49BF-9F14-C29D2F81E991}">
      <dgm:prSet/>
      <dgm:spPr/>
      <dgm:t>
        <a:bodyPr/>
        <a:lstStyle/>
        <a:p>
          <a:endParaRPr lang="ru-RU"/>
        </a:p>
      </dgm:t>
    </dgm:pt>
    <dgm:pt modelId="{4D0633D1-E897-4084-8A94-77154A166F45}" type="sibTrans" cxnId="{34972600-F5A0-49BF-9F14-C29D2F81E991}">
      <dgm:prSet/>
      <dgm:spPr/>
      <dgm:t>
        <a:bodyPr/>
        <a:lstStyle/>
        <a:p>
          <a:endParaRPr lang="ru-RU"/>
        </a:p>
      </dgm:t>
    </dgm:pt>
    <dgm:pt modelId="{ECDBCCDF-5A9D-47BB-B986-3EE60DFD58BA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Концентрацию бюджетных средств на реализацию национальных проектов, указов Президента РФ и особо важные целях социально-экономического развития города Курчатова</a:t>
          </a:r>
        </a:p>
      </dgm:t>
    </dgm:pt>
    <dgm:pt modelId="{B55B2137-4D64-47C0-9A8F-7B61E3BD046E}" type="parTrans" cxnId="{426A7511-C0CD-40DB-BAE0-99371123CCB0}">
      <dgm:prSet/>
      <dgm:spPr/>
      <dgm:t>
        <a:bodyPr/>
        <a:lstStyle/>
        <a:p>
          <a:endParaRPr lang="ru-RU"/>
        </a:p>
      </dgm:t>
    </dgm:pt>
    <dgm:pt modelId="{59DDDB07-A4F8-4BEA-84FE-93A3B4F0CCB1}" type="sibTrans" cxnId="{426A7511-C0CD-40DB-BAE0-99371123CCB0}">
      <dgm:prSet/>
      <dgm:spPr/>
      <dgm:t>
        <a:bodyPr/>
        <a:lstStyle/>
        <a:p>
          <a:endParaRPr lang="ru-RU"/>
        </a:p>
      </dgm:t>
    </dgm:pt>
    <dgm:pt modelId="{A6C4667A-4463-4A98-89CA-2F395684788F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Проведение оценки эффективности бюджетного финансирования на основе показателей (индикаторов)</a:t>
          </a:r>
        </a:p>
      </dgm:t>
    </dgm:pt>
    <dgm:pt modelId="{29D5ACCC-98C3-43C9-BF04-B69C78B18D53}" type="parTrans" cxnId="{FB691736-4ADF-4872-A7D0-01FF9B442EE5}">
      <dgm:prSet/>
      <dgm:spPr/>
      <dgm:t>
        <a:bodyPr/>
        <a:lstStyle/>
        <a:p>
          <a:endParaRPr lang="ru-RU"/>
        </a:p>
      </dgm:t>
    </dgm:pt>
    <dgm:pt modelId="{F8AA6A10-2386-4E30-939E-D90DB1ECEC3C}" type="sibTrans" cxnId="{FB691736-4ADF-4872-A7D0-01FF9B442EE5}">
      <dgm:prSet/>
      <dgm:spPr/>
      <dgm:t>
        <a:bodyPr/>
        <a:lstStyle/>
        <a:p>
          <a:endParaRPr lang="ru-RU"/>
        </a:p>
      </dgm:t>
    </dgm:pt>
    <dgm:pt modelId="{6552E5FE-A3B6-4140-A865-25DDC6718DB3}" type="pres">
      <dgm:prSet presAssocID="{50BBF526-04EF-45C0-9EC2-4E01B954D79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FFF5CB9-C037-48E5-B762-3A2DF953AE14}" type="pres">
      <dgm:prSet presAssocID="{106F1E4F-40C8-4B91-BFBE-BC70684B39A7}" presName="linNode" presStyleCnt="0"/>
      <dgm:spPr/>
    </dgm:pt>
    <dgm:pt modelId="{A82ADDEE-06CD-44EC-AF88-85306A2B030A}" type="pres">
      <dgm:prSet presAssocID="{106F1E4F-40C8-4B91-BFBE-BC70684B39A7}" presName="parentShp" presStyleLbl="node1" presStyleIdx="0" presStyleCnt="5" custScaleX="851913" custLinFactNeighborX="2407" custLinFactNeighborY="-5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C82E6A-CB37-4868-B94D-2DCD63C07F5D}" type="pres">
      <dgm:prSet presAssocID="{106F1E4F-40C8-4B91-BFBE-BC70684B39A7}" presName="childShp" presStyleLbl="bgAccFollowNode1" presStyleIdx="0" presStyleCnt="5">
        <dgm:presLayoutVars>
          <dgm:bulletEnabled val="1"/>
        </dgm:presLayoutVars>
      </dgm:prSet>
      <dgm:spPr/>
    </dgm:pt>
    <dgm:pt modelId="{0857AAA3-3302-4237-A545-94A4B568E446}" type="pres">
      <dgm:prSet presAssocID="{FC44AAB2-2933-4EA7-8DCA-6A406E41455D}" presName="spacing" presStyleCnt="0"/>
      <dgm:spPr/>
    </dgm:pt>
    <dgm:pt modelId="{357C373F-547E-42CF-8E00-0A7B03F5A9FF}" type="pres">
      <dgm:prSet presAssocID="{ECDBCCDF-5A9D-47BB-B986-3EE60DFD58BA}" presName="linNode" presStyleCnt="0"/>
      <dgm:spPr/>
    </dgm:pt>
    <dgm:pt modelId="{C0C0A9C9-6BA8-4ADD-BAC1-1A4BF386A0C9}" type="pres">
      <dgm:prSet presAssocID="{ECDBCCDF-5A9D-47BB-B986-3EE60DFD58BA}" presName="parentShp" presStyleLbl="node1" presStyleIdx="1" presStyleCnt="5" custScaleX="851913" custScaleY="139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5EFEA-182D-4A42-B83B-91E3B719441A}" type="pres">
      <dgm:prSet presAssocID="{ECDBCCDF-5A9D-47BB-B986-3EE60DFD58BA}" presName="childShp" presStyleLbl="bgAccFollowNode1" presStyleIdx="1" presStyleCnt="5">
        <dgm:presLayoutVars>
          <dgm:bulletEnabled val="1"/>
        </dgm:presLayoutVars>
      </dgm:prSet>
      <dgm:spPr/>
    </dgm:pt>
    <dgm:pt modelId="{03B7BD79-5917-4B4F-82BB-303CAED3ABEE}" type="pres">
      <dgm:prSet presAssocID="{59DDDB07-A4F8-4BEA-84FE-93A3B4F0CCB1}" presName="spacing" presStyleCnt="0"/>
      <dgm:spPr/>
    </dgm:pt>
    <dgm:pt modelId="{2EFDC2D6-D4AE-4166-A378-E34717606525}" type="pres">
      <dgm:prSet presAssocID="{A5E8215A-724A-4E1E-9707-6E7A963989E3}" presName="linNode" presStyleCnt="0"/>
      <dgm:spPr/>
    </dgm:pt>
    <dgm:pt modelId="{9B3E396C-C0B7-49D1-921C-FFC97F0FBBAA}" type="pres">
      <dgm:prSet presAssocID="{A5E8215A-724A-4E1E-9707-6E7A963989E3}" presName="parentShp" presStyleLbl="node1" presStyleIdx="2" presStyleCnt="5" custScaleX="851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40D17-4069-4094-B210-67108F6675D6}" type="pres">
      <dgm:prSet presAssocID="{A5E8215A-724A-4E1E-9707-6E7A963989E3}" presName="childShp" presStyleLbl="bgAccFollowNode1" presStyleIdx="2" presStyleCnt="5">
        <dgm:presLayoutVars>
          <dgm:bulletEnabled val="1"/>
        </dgm:presLayoutVars>
      </dgm:prSet>
      <dgm:spPr/>
    </dgm:pt>
    <dgm:pt modelId="{61C9DD53-2FC7-4497-9FFA-EA59EDC8C347}" type="pres">
      <dgm:prSet presAssocID="{6C210655-58C2-405E-8C5D-2D2865381491}" presName="spacing" presStyleCnt="0"/>
      <dgm:spPr/>
    </dgm:pt>
    <dgm:pt modelId="{87F37CBE-83AA-4A27-92B5-0579C7AD96E7}" type="pres">
      <dgm:prSet presAssocID="{A6C4667A-4463-4A98-89CA-2F395684788F}" presName="linNode" presStyleCnt="0"/>
      <dgm:spPr/>
    </dgm:pt>
    <dgm:pt modelId="{405CB428-D16D-496D-9270-5397FB670901}" type="pres">
      <dgm:prSet presAssocID="{A6C4667A-4463-4A98-89CA-2F395684788F}" presName="parentShp" presStyleLbl="node1" presStyleIdx="3" presStyleCnt="5" custScaleX="851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8B3A8-B21F-470B-BE77-47BDC07EE6E0}" type="pres">
      <dgm:prSet presAssocID="{A6C4667A-4463-4A98-89CA-2F395684788F}" presName="childShp" presStyleLbl="bgAccFollowNode1" presStyleIdx="3" presStyleCnt="5">
        <dgm:presLayoutVars>
          <dgm:bulletEnabled val="1"/>
        </dgm:presLayoutVars>
      </dgm:prSet>
      <dgm:spPr/>
    </dgm:pt>
    <dgm:pt modelId="{EF464EA7-19B0-45B9-94EF-3D458C21A3B2}" type="pres">
      <dgm:prSet presAssocID="{F8AA6A10-2386-4E30-939E-D90DB1ECEC3C}" presName="spacing" presStyleCnt="0"/>
      <dgm:spPr/>
    </dgm:pt>
    <dgm:pt modelId="{47888189-1FA4-4396-9DF5-A6D66F4DEE6E}" type="pres">
      <dgm:prSet presAssocID="{AF0EC86C-FC88-4989-9DDC-3975BE9E1C2C}" presName="linNode" presStyleCnt="0"/>
      <dgm:spPr/>
    </dgm:pt>
    <dgm:pt modelId="{9935E2BB-3779-42C3-975C-4FCD2F7C22CE}" type="pres">
      <dgm:prSet presAssocID="{AF0EC86C-FC88-4989-9DDC-3975BE9E1C2C}" presName="parentShp" presStyleLbl="node1" presStyleIdx="4" presStyleCnt="5" custScaleX="851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E0E15-767A-45FA-BA19-EEA26FF4B59E}" type="pres">
      <dgm:prSet presAssocID="{AF0EC86C-FC88-4989-9DDC-3975BE9E1C2C}" presName="childShp" presStyleLbl="bgAccFollowNode1" presStyleIdx="4" presStyleCnt="5">
        <dgm:presLayoutVars>
          <dgm:bulletEnabled val="1"/>
        </dgm:presLayoutVars>
      </dgm:prSet>
      <dgm:spPr/>
    </dgm:pt>
  </dgm:ptLst>
  <dgm:cxnLst>
    <dgm:cxn modelId="{F89EF44F-E4FE-4E52-BCBF-C0C7A11E8CC7}" srcId="{50BBF526-04EF-45C0-9EC2-4E01B954D797}" destId="{106F1E4F-40C8-4B91-BFBE-BC70684B39A7}" srcOrd="0" destOrd="0" parTransId="{89A4C72B-8A76-42AF-AFFB-EAA099126AB0}" sibTransId="{FC44AAB2-2933-4EA7-8DCA-6A406E41455D}"/>
    <dgm:cxn modelId="{DF6CDA72-6C85-4E4D-8075-020E77D382B1}" type="presOf" srcId="{AF0EC86C-FC88-4989-9DDC-3975BE9E1C2C}" destId="{9935E2BB-3779-42C3-975C-4FCD2F7C22CE}" srcOrd="0" destOrd="0" presId="urn:microsoft.com/office/officeart/2005/8/layout/vList6"/>
    <dgm:cxn modelId="{5E345E05-D1D2-424E-AC8B-C4818A9BE852}" type="presOf" srcId="{50BBF526-04EF-45C0-9EC2-4E01B954D797}" destId="{6552E5FE-A3B6-4140-A865-25DDC6718DB3}" srcOrd="0" destOrd="0" presId="urn:microsoft.com/office/officeart/2005/8/layout/vList6"/>
    <dgm:cxn modelId="{FB691736-4ADF-4872-A7D0-01FF9B442EE5}" srcId="{50BBF526-04EF-45C0-9EC2-4E01B954D797}" destId="{A6C4667A-4463-4A98-89CA-2F395684788F}" srcOrd="3" destOrd="0" parTransId="{29D5ACCC-98C3-43C9-BF04-B69C78B18D53}" sibTransId="{F8AA6A10-2386-4E30-939E-D90DB1ECEC3C}"/>
    <dgm:cxn modelId="{8DD6E5B7-848D-4BDA-A3BE-A502B108D370}" type="presOf" srcId="{A6C4667A-4463-4A98-89CA-2F395684788F}" destId="{405CB428-D16D-496D-9270-5397FB670901}" srcOrd="0" destOrd="0" presId="urn:microsoft.com/office/officeart/2005/8/layout/vList6"/>
    <dgm:cxn modelId="{924C7B85-5A30-45DF-BA64-856049D7C14A}" type="presOf" srcId="{A5E8215A-724A-4E1E-9707-6E7A963989E3}" destId="{9B3E396C-C0B7-49D1-921C-FFC97F0FBBAA}" srcOrd="0" destOrd="0" presId="urn:microsoft.com/office/officeart/2005/8/layout/vList6"/>
    <dgm:cxn modelId="{2FC388E1-CCD3-441F-854B-9A9BE26B2201}" type="presOf" srcId="{106F1E4F-40C8-4B91-BFBE-BC70684B39A7}" destId="{A82ADDEE-06CD-44EC-AF88-85306A2B030A}" srcOrd="0" destOrd="0" presId="urn:microsoft.com/office/officeart/2005/8/layout/vList6"/>
    <dgm:cxn modelId="{985D08E7-BBD9-4757-8545-ECD90054FDAA}" type="presOf" srcId="{ECDBCCDF-5A9D-47BB-B986-3EE60DFD58BA}" destId="{C0C0A9C9-6BA8-4ADD-BAC1-1A4BF386A0C9}" srcOrd="0" destOrd="0" presId="urn:microsoft.com/office/officeart/2005/8/layout/vList6"/>
    <dgm:cxn modelId="{426A7511-C0CD-40DB-BAE0-99371123CCB0}" srcId="{50BBF526-04EF-45C0-9EC2-4E01B954D797}" destId="{ECDBCCDF-5A9D-47BB-B986-3EE60DFD58BA}" srcOrd="1" destOrd="0" parTransId="{B55B2137-4D64-47C0-9A8F-7B61E3BD046E}" sibTransId="{59DDDB07-A4F8-4BEA-84FE-93A3B4F0CCB1}"/>
    <dgm:cxn modelId="{95AE52D3-4695-4FBE-B874-CF1E574DB9BC}" srcId="{50BBF526-04EF-45C0-9EC2-4E01B954D797}" destId="{A5E8215A-724A-4E1E-9707-6E7A963989E3}" srcOrd="2" destOrd="0" parTransId="{14A2CA16-7C73-4DFE-BB47-FD9A1F6EF49B}" sibTransId="{6C210655-58C2-405E-8C5D-2D2865381491}"/>
    <dgm:cxn modelId="{34972600-F5A0-49BF-9F14-C29D2F81E991}" srcId="{50BBF526-04EF-45C0-9EC2-4E01B954D797}" destId="{AF0EC86C-FC88-4989-9DDC-3975BE9E1C2C}" srcOrd="4" destOrd="0" parTransId="{24F98997-07D7-4851-A36A-C333AA3D7C27}" sibTransId="{4D0633D1-E897-4084-8A94-77154A166F45}"/>
    <dgm:cxn modelId="{C2A4C5E8-E0F7-4AA1-91BA-041125BE259D}" type="presParOf" srcId="{6552E5FE-A3B6-4140-A865-25DDC6718DB3}" destId="{5FFF5CB9-C037-48E5-B762-3A2DF953AE14}" srcOrd="0" destOrd="0" presId="urn:microsoft.com/office/officeart/2005/8/layout/vList6"/>
    <dgm:cxn modelId="{63E3A20D-5870-4C3C-B1AF-6A91C33F0E7F}" type="presParOf" srcId="{5FFF5CB9-C037-48E5-B762-3A2DF953AE14}" destId="{A82ADDEE-06CD-44EC-AF88-85306A2B030A}" srcOrd="0" destOrd="0" presId="urn:microsoft.com/office/officeart/2005/8/layout/vList6"/>
    <dgm:cxn modelId="{A32511BF-72D7-4534-9423-7D4E8F412964}" type="presParOf" srcId="{5FFF5CB9-C037-48E5-B762-3A2DF953AE14}" destId="{C3C82E6A-CB37-4868-B94D-2DCD63C07F5D}" srcOrd="1" destOrd="0" presId="urn:microsoft.com/office/officeart/2005/8/layout/vList6"/>
    <dgm:cxn modelId="{7254EA36-D8BA-48FD-AA4E-B0177D533DC9}" type="presParOf" srcId="{6552E5FE-A3B6-4140-A865-25DDC6718DB3}" destId="{0857AAA3-3302-4237-A545-94A4B568E446}" srcOrd="1" destOrd="0" presId="urn:microsoft.com/office/officeart/2005/8/layout/vList6"/>
    <dgm:cxn modelId="{4B259D28-A4E0-4A3E-BA2A-C915D3E4E74E}" type="presParOf" srcId="{6552E5FE-A3B6-4140-A865-25DDC6718DB3}" destId="{357C373F-547E-42CF-8E00-0A7B03F5A9FF}" srcOrd="2" destOrd="0" presId="urn:microsoft.com/office/officeart/2005/8/layout/vList6"/>
    <dgm:cxn modelId="{18D6EE1C-F090-40E5-A395-BEF4577461DF}" type="presParOf" srcId="{357C373F-547E-42CF-8E00-0A7B03F5A9FF}" destId="{C0C0A9C9-6BA8-4ADD-BAC1-1A4BF386A0C9}" srcOrd="0" destOrd="0" presId="urn:microsoft.com/office/officeart/2005/8/layout/vList6"/>
    <dgm:cxn modelId="{65788184-F6AB-4FEA-A429-892F91426349}" type="presParOf" srcId="{357C373F-547E-42CF-8E00-0A7B03F5A9FF}" destId="{D705EFEA-182D-4A42-B83B-91E3B719441A}" srcOrd="1" destOrd="0" presId="urn:microsoft.com/office/officeart/2005/8/layout/vList6"/>
    <dgm:cxn modelId="{11CB4029-FB4C-452B-ACD7-6936297C0824}" type="presParOf" srcId="{6552E5FE-A3B6-4140-A865-25DDC6718DB3}" destId="{03B7BD79-5917-4B4F-82BB-303CAED3ABEE}" srcOrd="3" destOrd="0" presId="urn:microsoft.com/office/officeart/2005/8/layout/vList6"/>
    <dgm:cxn modelId="{1E8C04CC-C885-4103-AECF-450DF326D789}" type="presParOf" srcId="{6552E5FE-A3B6-4140-A865-25DDC6718DB3}" destId="{2EFDC2D6-D4AE-4166-A378-E34717606525}" srcOrd="4" destOrd="0" presId="urn:microsoft.com/office/officeart/2005/8/layout/vList6"/>
    <dgm:cxn modelId="{B9521CCD-58DF-4ED9-BA18-C7491C0D1001}" type="presParOf" srcId="{2EFDC2D6-D4AE-4166-A378-E34717606525}" destId="{9B3E396C-C0B7-49D1-921C-FFC97F0FBBAA}" srcOrd="0" destOrd="0" presId="urn:microsoft.com/office/officeart/2005/8/layout/vList6"/>
    <dgm:cxn modelId="{34A16E24-D86C-48DD-9F4D-5AFCA684803A}" type="presParOf" srcId="{2EFDC2D6-D4AE-4166-A378-E34717606525}" destId="{0C040D17-4069-4094-B210-67108F6675D6}" srcOrd="1" destOrd="0" presId="urn:microsoft.com/office/officeart/2005/8/layout/vList6"/>
    <dgm:cxn modelId="{092ADF93-F7DD-4F13-8A1E-DE28A3F6DE4F}" type="presParOf" srcId="{6552E5FE-A3B6-4140-A865-25DDC6718DB3}" destId="{61C9DD53-2FC7-4497-9FFA-EA59EDC8C347}" srcOrd="5" destOrd="0" presId="urn:microsoft.com/office/officeart/2005/8/layout/vList6"/>
    <dgm:cxn modelId="{F355FE29-07F1-4E7F-91B6-DC2CDEA915C5}" type="presParOf" srcId="{6552E5FE-A3B6-4140-A865-25DDC6718DB3}" destId="{87F37CBE-83AA-4A27-92B5-0579C7AD96E7}" srcOrd="6" destOrd="0" presId="urn:microsoft.com/office/officeart/2005/8/layout/vList6"/>
    <dgm:cxn modelId="{89AC93BD-728E-49B5-9E9A-FBDBC74EC1DC}" type="presParOf" srcId="{87F37CBE-83AA-4A27-92B5-0579C7AD96E7}" destId="{405CB428-D16D-496D-9270-5397FB670901}" srcOrd="0" destOrd="0" presId="urn:microsoft.com/office/officeart/2005/8/layout/vList6"/>
    <dgm:cxn modelId="{7303200B-7A55-47A7-8772-9EEEDE52DC1B}" type="presParOf" srcId="{87F37CBE-83AA-4A27-92B5-0579C7AD96E7}" destId="{2358B3A8-B21F-470B-BE77-47BDC07EE6E0}" srcOrd="1" destOrd="0" presId="urn:microsoft.com/office/officeart/2005/8/layout/vList6"/>
    <dgm:cxn modelId="{33A96B10-0C43-4B46-89F5-F63FB9311533}" type="presParOf" srcId="{6552E5FE-A3B6-4140-A865-25DDC6718DB3}" destId="{EF464EA7-19B0-45B9-94EF-3D458C21A3B2}" srcOrd="7" destOrd="0" presId="urn:microsoft.com/office/officeart/2005/8/layout/vList6"/>
    <dgm:cxn modelId="{6137593D-BCD4-445E-9AF9-24032BF3D5AB}" type="presParOf" srcId="{6552E5FE-A3B6-4140-A865-25DDC6718DB3}" destId="{47888189-1FA4-4396-9DF5-A6D66F4DEE6E}" srcOrd="8" destOrd="0" presId="urn:microsoft.com/office/officeart/2005/8/layout/vList6"/>
    <dgm:cxn modelId="{5E33C6E5-E9CF-4897-8B61-679B818584A1}" type="presParOf" srcId="{47888189-1FA4-4396-9DF5-A6D66F4DEE6E}" destId="{9935E2BB-3779-42C3-975C-4FCD2F7C22CE}" srcOrd="0" destOrd="0" presId="urn:microsoft.com/office/officeart/2005/8/layout/vList6"/>
    <dgm:cxn modelId="{F1CB42E9-5BC7-41BD-913F-F26BFAC4C904}" type="presParOf" srcId="{47888189-1FA4-4396-9DF5-A6D66F4DEE6E}" destId="{FD9E0E15-767A-45FA-BA19-EEA26FF4B59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0BBF526-04EF-45C0-9EC2-4E01B954D797}" type="doc">
      <dgm:prSet loTypeId="urn:microsoft.com/office/officeart/2005/8/layout/vList6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6F1E4F-40C8-4B91-BFBE-BC70684B39A7}">
      <dgm:prSet custT="1"/>
      <dgm:spPr>
        <a:solidFill>
          <a:srgbClr val="00B050"/>
        </a:solidFill>
      </dgm:spPr>
      <dgm:t>
        <a:bodyPr/>
        <a:lstStyle/>
        <a:p>
          <a:pPr algn="ctr"/>
          <a:r>
            <a:rPr lang="ru-RU" altLang="ru-RU" sz="16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Общеэкономические вопросы</a:t>
          </a:r>
        </a:p>
        <a:p>
          <a:pPr algn="ctr"/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2025 - 2027 годах 883 тыс. руб. ежегодно</a:t>
          </a:r>
          <a:endParaRPr lang="ru-RU" sz="1400" b="1" dirty="0">
            <a:solidFill>
              <a:schemeClr val="tx1"/>
            </a:solidFill>
          </a:endParaRPr>
        </a:p>
      </dgm:t>
    </dgm:pt>
    <dgm:pt modelId="{89A4C72B-8A76-42AF-AFFB-EAA099126AB0}" type="parTrans" cxnId="{F89EF44F-E4FE-4E52-BCBF-C0C7A11E8CC7}">
      <dgm:prSet/>
      <dgm:spPr/>
      <dgm:t>
        <a:bodyPr/>
        <a:lstStyle/>
        <a:p>
          <a:endParaRPr lang="ru-RU"/>
        </a:p>
      </dgm:t>
    </dgm:pt>
    <dgm:pt modelId="{FC44AAB2-2933-4EA7-8DCA-6A406E41455D}" type="sibTrans" cxnId="{F89EF44F-E4FE-4E52-BCBF-C0C7A11E8CC7}">
      <dgm:prSet/>
      <dgm:spPr/>
      <dgm:t>
        <a:bodyPr/>
        <a:lstStyle/>
        <a:p>
          <a:endParaRPr lang="ru-RU"/>
        </a:p>
      </dgm:t>
    </dgm:pt>
    <dgm:pt modelId="{A5E8215A-724A-4E1E-9707-6E7A963989E3}">
      <dgm:prSet custT="1"/>
      <dgm:spPr>
        <a:solidFill>
          <a:srgbClr val="00B050"/>
        </a:solidFill>
      </dgm:spPr>
      <dgm:t>
        <a:bodyPr/>
        <a:lstStyle/>
        <a:p>
          <a:pPr algn="ctr">
            <a:lnSpc>
              <a:spcPct val="100000"/>
            </a:lnSpc>
          </a:pPr>
          <a:r>
            <a:rPr lang="ru-RU" altLang="ru-RU" sz="16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Дорожное хозяйство (дорожные фонды)</a:t>
          </a:r>
        </a:p>
        <a:p>
          <a:pPr algn="ctr">
            <a:lnSpc>
              <a:spcPct val="100000"/>
            </a:lnSpc>
          </a:pPr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36 603тыс. руб., в 2026 году 30 991 тыс. руб., в 2027 году 24 241тыс. руб., в том числе муниципальный дорожный фонд в 2025году-2064 </a:t>
          </a:r>
          <a:r>
            <a:rPr lang="ru-RU" altLang="ru-RU" sz="1400" b="1" dirty="0" err="1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тыс.руб</a:t>
          </a:r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., в 2026-2027гг по 2079 </a:t>
          </a:r>
          <a:r>
            <a:rPr lang="ru-RU" altLang="ru-RU" sz="1400" b="1" dirty="0" err="1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тыс.руб</a:t>
          </a:r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.</a:t>
          </a:r>
          <a:endParaRPr lang="ru-RU" sz="1400" b="1" dirty="0">
            <a:solidFill>
              <a:schemeClr val="tx1"/>
            </a:solidFill>
          </a:endParaRPr>
        </a:p>
      </dgm:t>
    </dgm:pt>
    <dgm:pt modelId="{14A2CA16-7C73-4DFE-BB47-FD9A1F6EF49B}" type="parTrans" cxnId="{95AE52D3-4695-4FBE-B874-CF1E574DB9BC}">
      <dgm:prSet/>
      <dgm:spPr/>
      <dgm:t>
        <a:bodyPr/>
        <a:lstStyle/>
        <a:p>
          <a:endParaRPr lang="ru-RU"/>
        </a:p>
      </dgm:t>
    </dgm:pt>
    <dgm:pt modelId="{6C210655-58C2-405E-8C5D-2D2865381491}" type="sibTrans" cxnId="{95AE52D3-4695-4FBE-B874-CF1E574DB9BC}">
      <dgm:prSet/>
      <dgm:spPr/>
      <dgm:t>
        <a:bodyPr/>
        <a:lstStyle/>
        <a:p>
          <a:endParaRPr lang="ru-RU"/>
        </a:p>
      </dgm:t>
    </dgm:pt>
    <dgm:pt modelId="{ECDBCCDF-5A9D-47BB-B986-3EE60DFD58BA}">
      <dgm:prSet custT="1"/>
      <dgm:spPr>
        <a:solidFill>
          <a:srgbClr val="00B050"/>
        </a:solidFill>
      </dgm:spPr>
      <dgm:t>
        <a:bodyPr/>
        <a:lstStyle/>
        <a:p>
          <a:r>
            <a:rPr lang="ru-RU" sz="14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Транспорт</a:t>
          </a:r>
        </a:p>
        <a:p>
          <a:r>
            <a:rPr lang="ru-RU" sz="1400" b="1" u="none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(в том числе развитие пассажирских перевозок в г. Курчатове)                                              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2025 - 2027 годах 4 466тыс. руб. ежегодно</a:t>
          </a:r>
          <a:endParaRPr lang="ru-RU" sz="1400" b="1" dirty="0">
            <a:solidFill>
              <a:schemeClr val="tx1"/>
            </a:solidFill>
          </a:endParaRPr>
        </a:p>
      </dgm:t>
    </dgm:pt>
    <dgm:pt modelId="{B55B2137-4D64-47C0-9A8F-7B61E3BD046E}" type="parTrans" cxnId="{426A7511-C0CD-40DB-BAE0-99371123CCB0}">
      <dgm:prSet/>
      <dgm:spPr/>
      <dgm:t>
        <a:bodyPr/>
        <a:lstStyle/>
        <a:p>
          <a:endParaRPr lang="ru-RU"/>
        </a:p>
      </dgm:t>
    </dgm:pt>
    <dgm:pt modelId="{59DDDB07-A4F8-4BEA-84FE-93A3B4F0CCB1}" type="sibTrans" cxnId="{426A7511-C0CD-40DB-BAE0-99371123CCB0}">
      <dgm:prSet/>
      <dgm:spPr/>
      <dgm:t>
        <a:bodyPr/>
        <a:lstStyle/>
        <a:p>
          <a:endParaRPr lang="ru-RU"/>
        </a:p>
      </dgm:t>
    </dgm:pt>
    <dgm:pt modelId="{6F8DB953-AC38-473E-B77C-B2BA0E93F9B4}">
      <dgm:prSet custT="1"/>
      <dgm:spPr>
        <a:solidFill>
          <a:srgbClr val="00B050"/>
        </a:solidFill>
      </dgm:spPr>
      <dgm:t>
        <a:bodyPr/>
        <a:lstStyle/>
        <a:p>
          <a:r>
            <a:rPr lang="ru-RU" sz="16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Другие вопросы в области национальной экономики </a:t>
          </a:r>
        </a:p>
        <a:p>
          <a:r>
            <a:rPr lang="ru-RU" sz="1600" b="1" u="none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(в том числе проведение муниципальной политики в области имущественных и земельных отношений на территории города Курчатова Курской области)                             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4 210 тыс. руб., в 2026 году 3 998тыс. руб.,                                     в 2027 году 4 012тыс. руб.</a:t>
          </a:r>
          <a:endParaRPr lang="ru-RU" sz="1400" b="1" dirty="0">
            <a:solidFill>
              <a:schemeClr val="tx1"/>
            </a:solidFill>
          </a:endParaRPr>
        </a:p>
      </dgm:t>
    </dgm:pt>
    <dgm:pt modelId="{AE880178-4BCB-45C8-825E-383AE08A3664}" type="sibTrans" cxnId="{9D31DAE8-3525-4C78-90C3-A2A47E8E9322}">
      <dgm:prSet/>
      <dgm:spPr/>
      <dgm:t>
        <a:bodyPr/>
        <a:lstStyle/>
        <a:p>
          <a:endParaRPr lang="ru-RU"/>
        </a:p>
      </dgm:t>
    </dgm:pt>
    <dgm:pt modelId="{D7DF1D39-C0D1-44E9-AB6C-DF4C500CD858}" type="parTrans" cxnId="{9D31DAE8-3525-4C78-90C3-A2A47E8E9322}">
      <dgm:prSet/>
      <dgm:spPr/>
      <dgm:t>
        <a:bodyPr/>
        <a:lstStyle/>
        <a:p>
          <a:endParaRPr lang="ru-RU"/>
        </a:p>
      </dgm:t>
    </dgm:pt>
    <dgm:pt modelId="{6552E5FE-A3B6-4140-A865-25DDC6718DB3}" type="pres">
      <dgm:prSet presAssocID="{50BBF526-04EF-45C0-9EC2-4E01B954D79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FFF5CB9-C037-48E5-B762-3A2DF953AE14}" type="pres">
      <dgm:prSet presAssocID="{106F1E4F-40C8-4B91-BFBE-BC70684B39A7}" presName="linNode" presStyleCnt="0"/>
      <dgm:spPr/>
    </dgm:pt>
    <dgm:pt modelId="{A82ADDEE-06CD-44EC-AF88-85306A2B030A}" type="pres">
      <dgm:prSet presAssocID="{106F1E4F-40C8-4B91-BFBE-BC70684B39A7}" presName="parentShp" presStyleLbl="node1" presStyleIdx="0" presStyleCnt="4" custAng="0" custScaleX="851913" custScaleY="136664" custLinFactY="-14739" custLinFactNeighborX="-285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C82E6A-CB37-4868-B94D-2DCD63C07F5D}" type="pres">
      <dgm:prSet presAssocID="{106F1E4F-40C8-4B91-BFBE-BC70684B39A7}" presName="childShp" presStyleLbl="bgAccFollowNode1" presStyleIdx="0" presStyleCnt="4">
        <dgm:presLayoutVars>
          <dgm:bulletEnabled val="1"/>
        </dgm:presLayoutVars>
      </dgm:prSet>
      <dgm:spPr/>
    </dgm:pt>
    <dgm:pt modelId="{0857AAA3-3302-4237-A545-94A4B568E446}" type="pres">
      <dgm:prSet presAssocID="{FC44AAB2-2933-4EA7-8DCA-6A406E41455D}" presName="spacing" presStyleCnt="0"/>
      <dgm:spPr/>
    </dgm:pt>
    <dgm:pt modelId="{357C373F-547E-42CF-8E00-0A7B03F5A9FF}" type="pres">
      <dgm:prSet presAssocID="{ECDBCCDF-5A9D-47BB-B986-3EE60DFD58BA}" presName="linNode" presStyleCnt="0"/>
      <dgm:spPr/>
    </dgm:pt>
    <dgm:pt modelId="{C0C0A9C9-6BA8-4ADD-BAC1-1A4BF386A0C9}" type="pres">
      <dgm:prSet presAssocID="{ECDBCCDF-5A9D-47BB-B986-3EE60DFD58BA}" presName="parentShp" presStyleLbl="node1" presStyleIdx="1" presStyleCnt="4" custScaleX="851913" custScaleY="121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5EFEA-182D-4A42-B83B-91E3B719441A}" type="pres">
      <dgm:prSet presAssocID="{ECDBCCDF-5A9D-47BB-B986-3EE60DFD58BA}" presName="childShp" presStyleLbl="bgAccFollowNode1" presStyleIdx="1" presStyleCnt="4">
        <dgm:presLayoutVars>
          <dgm:bulletEnabled val="1"/>
        </dgm:presLayoutVars>
      </dgm:prSet>
      <dgm:spPr/>
    </dgm:pt>
    <dgm:pt modelId="{03B7BD79-5917-4B4F-82BB-303CAED3ABEE}" type="pres">
      <dgm:prSet presAssocID="{59DDDB07-A4F8-4BEA-84FE-93A3B4F0CCB1}" presName="spacing" presStyleCnt="0"/>
      <dgm:spPr/>
    </dgm:pt>
    <dgm:pt modelId="{2EFDC2D6-D4AE-4166-A378-E34717606525}" type="pres">
      <dgm:prSet presAssocID="{A5E8215A-724A-4E1E-9707-6E7A963989E3}" presName="linNode" presStyleCnt="0"/>
      <dgm:spPr/>
    </dgm:pt>
    <dgm:pt modelId="{9B3E396C-C0B7-49D1-921C-FFC97F0FBBAA}" type="pres">
      <dgm:prSet presAssocID="{A5E8215A-724A-4E1E-9707-6E7A963989E3}" presName="parentShp" presStyleLbl="node1" presStyleIdx="2" presStyleCnt="4" custScaleX="851913" custScaleY="176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40D17-4069-4094-B210-67108F6675D6}" type="pres">
      <dgm:prSet presAssocID="{A5E8215A-724A-4E1E-9707-6E7A963989E3}" presName="childShp" presStyleLbl="bgAccFollowNode1" presStyleIdx="2" presStyleCnt="4">
        <dgm:presLayoutVars>
          <dgm:bulletEnabled val="1"/>
        </dgm:presLayoutVars>
      </dgm:prSet>
      <dgm:spPr/>
    </dgm:pt>
    <dgm:pt modelId="{61C9DD53-2FC7-4497-9FFA-EA59EDC8C347}" type="pres">
      <dgm:prSet presAssocID="{6C210655-58C2-405E-8C5D-2D2865381491}" presName="spacing" presStyleCnt="0"/>
      <dgm:spPr/>
    </dgm:pt>
    <dgm:pt modelId="{F74C134F-A712-445B-8174-B08712EEF3A4}" type="pres">
      <dgm:prSet presAssocID="{6F8DB953-AC38-473E-B77C-B2BA0E93F9B4}" presName="linNode" presStyleCnt="0"/>
      <dgm:spPr/>
    </dgm:pt>
    <dgm:pt modelId="{A5247356-133C-4651-85B3-8CEF661EF1A0}" type="pres">
      <dgm:prSet presAssocID="{6F8DB953-AC38-473E-B77C-B2BA0E93F9B4}" presName="parentShp" presStyleLbl="node1" presStyleIdx="3" presStyleCnt="4" custScaleX="851913" custScaleY="1510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DBDC22-DC13-4883-97A4-BD0A0C6827CF}" type="pres">
      <dgm:prSet presAssocID="{6F8DB953-AC38-473E-B77C-B2BA0E93F9B4}" presName="childShp" presStyleLbl="bgAccFollowNode1" presStyleIdx="3" presStyleCnt="4">
        <dgm:presLayoutVars>
          <dgm:bulletEnabled val="1"/>
        </dgm:presLayoutVars>
      </dgm:prSet>
      <dgm:spPr/>
    </dgm:pt>
  </dgm:ptLst>
  <dgm:cxnLst>
    <dgm:cxn modelId="{F89EF44F-E4FE-4E52-BCBF-C0C7A11E8CC7}" srcId="{50BBF526-04EF-45C0-9EC2-4E01B954D797}" destId="{106F1E4F-40C8-4B91-BFBE-BC70684B39A7}" srcOrd="0" destOrd="0" parTransId="{89A4C72B-8A76-42AF-AFFB-EAA099126AB0}" sibTransId="{FC44AAB2-2933-4EA7-8DCA-6A406E41455D}"/>
    <dgm:cxn modelId="{FEAB09A7-3D2A-4D51-B311-6B82BA9E21BB}" type="presOf" srcId="{50BBF526-04EF-45C0-9EC2-4E01B954D797}" destId="{6552E5FE-A3B6-4140-A865-25DDC6718DB3}" srcOrd="0" destOrd="0" presId="urn:microsoft.com/office/officeart/2005/8/layout/vList6"/>
    <dgm:cxn modelId="{CD66AD5B-4DEE-40E4-8637-6B8DF672D796}" type="presOf" srcId="{A5E8215A-724A-4E1E-9707-6E7A963989E3}" destId="{9B3E396C-C0B7-49D1-921C-FFC97F0FBBAA}" srcOrd="0" destOrd="0" presId="urn:microsoft.com/office/officeart/2005/8/layout/vList6"/>
    <dgm:cxn modelId="{E1FC6443-58A1-4C61-AE4A-AB2E8F441B02}" type="presOf" srcId="{6F8DB953-AC38-473E-B77C-B2BA0E93F9B4}" destId="{A5247356-133C-4651-85B3-8CEF661EF1A0}" srcOrd="0" destOrd="0" presId="urn:microsoft.com/office/officeart/2005/8/layout/vList6"/>
    <dgm:cxn modelId="{426A7511-C0CD-40DB-BAE0-99371123CCB0}" srcId="{50BBF526-04EF-45C0-9EC2-4E01B954D797}" destId="{ECDBCCDF-5A9D-47BB-B986-3EE60DFD58BA}" srcOrd="1" destOrd="0" parTransId="{B55B2137-4D64-47C0-9A8F-7B61E3BD046E}" sibTransId="{59DDDB07-A4F8-4BEA-84FE-93A3B4F0CCB1}"/>
    <dgm:cxn modelId="{1F6E8CF1-C9A2-415A-9378-F6BBEDF3AA0C}" type="presOf" srcId="{106F1E4F-40C8-4B91-BFBE-BC70684B39A7}" destId="{A82ADDEE-06CD-44EC-AF88-85306A2B030A}" srcOrd="0" destOrd="0" presId="urn:microsoft.com/office/officeart/2005/8/layout/vList6"/>
    <dgm:cxn modelId="{95AE52D3-4695-4FBE-B874-CF1E574DB9BC}" srcId="{50BBF526-04EF-45C0-9EC2-4E01B954D797}" destId="{A5E8215A-724A-4E1E-9707-6E7A963989E3}" srcOrd="2" destOrd="0" parTransId="{14A2CA16-7C73-4DFE-BB47-FD9A1F6EF49B}" sibTransId="{6C210655-58C2-405E-8C5D-2D2865381491}"/>
    <dgm:cxn modelId="{9D31DAE8-3525-4C78-90C3-A2A47E8E9322}" srcId="{50BBF526-04EF-45C0-9EC2-4E01B954D797}" destId="{6F8DB953-AC38-473E-B77C-B2BA0E93F9B4}" srcOrd="3" destOrd="0" parTransId="{D7DF1D39-C0D1-44E9-AB6C-DF4C500CD858}" sibTransId="{AE880178-4BCB-45C8-825E-383AE08A3664}"/>
    <dgm:cxn modelId="{EF65E2EB-9FB0-45FA-A524-C0F739A6C847}" type="presOf" srcId="{ECDBCCDF-5A9D-47BB-B986-3EE60DFD58BA}" destId="{C0C0A9C9-6BA8-4ADD-BAC1-1A4BF386A0C9}" srcOrd="0" destOrd="0" presId="urn:microsoft.com/office/officeart/2005/8/layout/vList6"/>
    <dgm:cxn modelId="{BF51FC34-A60D-445C-903E-99E7A489B705}" type="presParOf" srcId="{6552E5FE-A3B6-4140-A865-25DDC6718DB3}" destId="{5FFF5CB9-C037-48E5-B762-3A2DF953AE14}" srcOrd="0" destOrd="0" presId="urn:microsoft.com/office/officeart/2005/8/layout/vList6"/>
    <dgm:cxn modelId="{BA085535-65EC-45EE-BC36-803EEC4942A0}" type="presParOf" srcId="{5FFF5CB9-C037-48E5-B762-3A2DF953AE14}" destId="{A82ADDEE-06CD-44EC-AF88-85306A2B030A}" srcOrd="0" destOrd="0" presId="urn:microsoft.com/office/officeart/2005/8/layout/vList6"/>
    <dgm:cxn modelId="{27EACF28-4228-4FE6-BBFC-891757BD978E}" type="presParOf" srcId="{5FFF5CB9-C037-48E5-B762-3A2DF953AE14}" destId="{C3C82E6A-CB37-4868-B94D-2DCD63C07F5D}" srcOrd="1" destOrd="0" presId="urn:microsoft.com/office/officeart/2005/8/layout/vList6"/>
    <dgm:cxn modelId="{F4C34D99-5412-4262-AA2E-1E27C8561CEB}" type="presParOf" srcId="{6552E5FE-A3B6-4140-A865-25DDC6718DB3}" destId="{0857AAA3-3302-4237-A545-94A4B568E446}" srcOrd="1" destOrd="0" presId="urn:microsoft.com/office/officeart/2005/8/layout/vList6"/>
    <dgm:cxn modelId="{7990E025-9280-4EA3-BAD6-2EBE8BEA3D65}" type="presParOf" srcId="{6552E5FE-A3B6-4140-A865-25DDC6718DB3}" destId="{357C373F-547E-42CF-8E00-0A7B03F5A9FF}" srcOrd="2" destOrd="0" presId="urn:microsoft.com/office/officeart/2005/8/layout/vList6"/>
    <dgm:cxn modelId="{89659A52-A3A8-4FC8-9395-985B18D22772}" type="presParOf" srcId="{357C373F-547E-42CF-8E00-0A7B03F5A9FF}" destId="{C0C0A9C9-6BA8-4ADD-BAC1-1A4BF386A0C9}" srcOrd="0" destOrd="0" presId="urn:microsoft.com/office/officeart/2005/8/layout/vList6"/>
    <dgm:cxn modelId="{07D3C5F3-C181-4FA2-8A6E-C9474F8266BF}" type="presParOf" srcId="{357C373F-547E-42CF-8E00-0A7B03F5A9FF}" destId="{D705EFEA-182D-4A42-B83B-91E3B719441A}" srcOrd="1" destOrd="0" presId="urn:microsoft.com/office/officeart/2005/8/layout/vList6"/>
    <dgm:cxn modelId="{68937DE8-DEDB-4057-B713-B8401C9EAD4E}" type="presParOf" srcId="{6552E5FE-A3B6-4140-A865-25DDC6718DB3}" destId="{03B7BD79-5917-4B4F-82BB-303CAED3ABEE}" srcOrd="3" destOrd="0" presId="urn:microsoft.com/office/officeart/2005/8/layout/vList6"/>
    <dgm:cxn modelId="{DFE8521B-F344-4800-8736-98B300FE5EC8}" type="presParOf" srcId="{6552E5FE-A3B6-4140-A865-25DDC6718DB3}" destId="{2EFDC2D6-D4AE-4166-A378-E34717606525}" srcOrd="4" destOrd="0" presId="urn:microsoft.com/office/officeart/2005/8/layout/vList6"/>
    <dgm:cxn modelId="{D0CE874F-1845-4575-809D-3F3A17DC0DEC}" type="presParOf" srcId="{2EFDC2D6-D4AE-4166-A378-E34717606525}" destId="{9B3E396C-C0B7-49D1-921C-FFC97F0FBBAA}" srcOrd="0" destOrd="0" presId="urn:microsoft.com/office/officeart/2005/8/layout/vList6"/>
    <dgm:cxn modelId="{44E72123-D6CF-4CF1-AC15-3B1AE17B6715}" type="presParOf" srcId="{2EFDC2D6-D4AE-4166-A378-E34717606525}" destId="{0C040D17-4069-4094-B210-67108F6675D6}" srcOrd="1" destOrd="0" presId="urn:microsoft.com/office/officeart/2005/8/layout/vList6"/>
    <dgm:cxn modelId="{A53941D4-D237-41ED-A2D4-FF4774B9093A}" type="presParOf" srcId="{6552E5FE-A3B6-4140-A865-25DDC6718DB3}" destId="{61C9DD53-2FC7-4497-9FFA-EA59EDC8C347}" srcOrd="5" destOrd="0" presId="urn:microsoft.com/office/officeart/2005/8/layout/vList6"/>
    <dgm:cxn modelId="{EFBFE119-66E6-4278-9CF7-FBC920B1C283}" type="presParOf" srcId="{6552E5FE-A3B6-4140-A865-25DDC6718DB3}" destId="{F74C134F-A712-445B-8174-B08712EEF3A4}" srcOrd="6" destOrd="0" presId="urn:microsoft.com/office/officeart/2005/8/layout/vList6"/>
    <dgm:cxn modelId="{06D04B23-A859-4320-A025-4D82946CBDD6}" type="presParOf" srcId="{F74C134F-A712-445B-8174-B08712EEF3A4}" destId="{A5247356-133C-4651-85B3-8CEF661EF1A0}" srcOrd="0" destOrd="0" presId="urn:microsoft.com/office/officeart/2005/8/layout/vList6"/>
    <dgm:cxn modelId="{0A5494CB-F156-4453-922C-EBEEB0A4419B}" type="presParOf" srcId="{F74C134F-A712-445B-8174-B08712EEF3A4}" destId="{77DBDC22-DC13-4883-97A4-BD0A0C6827C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0BBF526-04EF-45C0-9EC2-4E01B954D797}" type="doc">
      <dgm:prSet loTypeId="urn:microsoft.com/office/officeart/2005/8/layout/vList6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6F1E4F-40C8-4B91-BFBE-BC70684B39A7}">
      <dgm:prSet custT="1"/>
      <dgm:spPr/>
      <dgm:t>
        <a:bodyPr/>
        <a:lstStyle/>
        <a:p>
          <a:pPr algn="ctr"/>
          <a:r>
            <a:rPr lang="ru-RU" altLang="ru-RU" sz="14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Жилищное хозяйство</a:t>
          </a:r>
        </a:p>
        <a:p>
          <a:pPr algn="ctr"/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Оплата взносов региональному оператору за капитальный ремонт муниципального жилищного фонда</a:t>
          </a:r>
        </a:p>
        <a:p>
          <a:pPr algn="ctr"/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6 575тыс. руб., в 2026 году 3 732 тыс. руб., в 2026 году 3 900 тыс. руб.</a:t>
          </a:r>
        </a:p>
      </dgm:t>
    </dgm:pt>
    <dgm:pt modelId="{89A4C72B-8A76-42AF-AFFB-EAA099126AB0}" type="parTrans" cxnId="{F89EF44F-E4FE-4E52-BCBF-C0C7A11E8CC7}">
      <dgm:prSet/>
      <dgm:spPr/>
      <dgm:t>
        <a:bodyPr/>
        <a:lstStyle/>
        <a:p>
          <a:endParaRPr lang="ru-RU"/>
        </a:p>
      </dgm:t>
    </dgm:pt>
    <dgm:pt modelId="{FC44AAB2-2933-4EA7-8DCA-6A406E41455D}" type="sibTrans" cxnId="{F89EF44F-E4FE-4E52-BCBF-C0C7A11E8CC7}">
      <dgm:prSet/>
      <dgm:spPr/>
      <dgm:t>
        <a:bodyPr/>
        <a:lstStyle/>
        <a:p>
          <a:endParaRPr lang="ru-RU"/>
        </a:p>
      </dgm:t>
    </dgm:pt>
    <dgm:pt modelId="{A5E8215A-724A-4E1E-9707-6E7A963989E3}">
      <dgm:prSet custT="1"/>
      <dgm:spPr/>
      <dgm:t>
        <a:bodyPr/>
        <a:lstStyle/>
        <a:p>
          <a:r>
            <a:rPr lang="ru-RU" altLang="ru-RU" sz="14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Благоустройство</a:t>
          </a:r>
        </a:p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109 944тыс. руб., в 2026 году 127 315 тыс. руб., в 2027 году 72 332 тыс. руб. </a:t>
          </a:r>
        </a:p>
      </dgm:t>
    </dgm:pt>
    <dgm:pt modelId="{14A2CA16-7C73-4DFE-BB47-FD9A1F6EF49B}" type="parTrans" cxnId="{95AE52D3-4695-4FBE-B874-CF1E574DB9BC}">
      <dgm:prSet/>
      <dgm:spPr/>
      <dgm:t>
        <a:bodyPr/>
        <a:lstStyle/>
        <a:p>
          <a:endParaRPr lang="ru-RU"/>
        </a:p>
      </dgm:t>
    </dgm:pt>
    <dgm:pt modelId="{6C210655-58C2-405E-8C5D-2D2865381491}" type="sibTrans" cxnId="{95AE52D3-4695-4FBE-B874-CF1E574DB9BC}">
      <dgm:prSet/>
      <dgm:spPr/>
      <dgm:t>
        <a:bodyPr/>
        <a:lstStyle/>
        <a:p>
          <a:endParaRPr lang="ru-RU"/>
        </a:p>
      </dgm:t>
    </dgm:pt>
    <dgm:pt modelId="{A6C4667A-4463-4A98-89CA-2F395684788F}">
      <dgm:prSet custT="1"/>
      <dgm:spPr/>
      <dgm:t>
        <a:bodyPr/>
        <a:lstStyle/>
        <a:p>
          <a:r>
            <a:rPr lang="ru-RU" sz="14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На обеспечение выполнения функций МКУ «Управление городского хозяйства г. Курчатова» 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94 551тыс. руб., в 2026 году 76 264тыс. руб., в 2026 году 76 264 тыс. руб. </a:t>
          </a:r>
        </a:p>
      </dgm:t>
    </dgm:pt>
    <dgm:pt modelId="{29D5ACCC-98C3-43C9-BF04-B69C78B18D53}" type="parTrans" cxnId="{FB691736-4ADF-4872-A7D0-01FF9B442EE5}">
      <dgm:prSet/>
      <dgm:spPr/>
      <dgm:t>
        <a:bodyPr/>
        <a:lstStyle/>
        <a:p>
          <a:endParaRPr lang="ru-RU"/>
        </a:p>
      </dgm:t>
    </dgm:pt>
    <dgm:pt modelId="{F8AA6A10-2386-4E30-939E-D90DB1ECEC3C}" type="sibTrans" cxnId="{FB691736-4ADF-4872-A7D0-01FF9B442EE5}">
      <dgm:prSet/>
      <dgm:spPr/>
      <dgm:t>
        <a:bodyPr/>
        <a:lstStyle/>
        <a:p>
          <a:endParaRPr lang="ru-RU"/>
        </a:p>
      </dgm:t>
    </dgm:pt>
    <dgm:pt modelId="{ECDBCCDF-5A9D-47BB-B986-3EE60DFD58BA}">
      <dgm:prSet custT="1"/>
      <dgm:spPr/>
      <dgm:t>
        <a:bodyPr/>
        <a:lstStyle/>
        <a:p>
          <a:r>
            <a:rPr lang="ru-RU" sz="14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Коммунальное хозяйство</a:t>
          </a:r>
        </a:p>
        <a:p>
          <a:r>
            <a:rPr lang="ru-RU" sz="1400" b="1" u="none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На строительство объектов коммунальной инфраструктуры города Курчатова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36 391 тыс. руб.,    в 2026-2027 годах расходы не предусмотрены</a:t>
          </a:r>
          <a:endParaRPr lang="ru-RU" sz="1400" b="1" dirty="0">
            <a:solidFill>
              <a:schemeClr val="tx1"/>
            </a:solidFill>
          </a:endParaRPr>
        </a:p>
      </dgm:t>
    </dgm:pt>
    <dgm:pt modelId="{59DDDB07-A4F8-4BEA-84FE-93A3B4F0CCB1}" type="sibTrans" cxnId="{426A7511-C0CD-40DB-BAE0-99371123CCB0}">
      <dgm:prSet/>
      <dgm:spPr/>
      <dgm:t>
        <a:bodyPr/>
        <a:lstStyle/>
        <a:p>
          <a:endParaRPr lang="ru-RU"/>
        </a:p>
      </dgm:t>
    </dgm:pt>
    <dgm:pt modelId="{B55B2137-4D64-47C0-9A8F-7B61E3BD046E}" type="parTrans" cxnId="{426A7511-C0CD-40DB-BAE0-99371123CCB0}">
      <dgm:prSet/>
      <dgm:spPr/>
      <dgm:t>
        <a:bodyPr/>
        <a:lstStyle/>
        <a:p>
          <a:endParaRPr lang="ru-RU"/>
        </a:p>
      </dgm:t>
    </dgm:pt>
    <dgm:pt modelId="{6552E5FE-A3B6-4140-A865-25DDC6718DB3}" type="pres">
      <dgm:prSet presAssocID="{50BBF526-04EF-45C0-9EC2-4E01B954D79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FFF5CB9-C037-48E5-B762-3A2DF953AE14}" type="pres">
      <dgm:prSet presAssocID="{106F1E4F-40C8-4B91-BFBE-BC70684B39A7}" presName="linNode" presStyleCnt="0"/>
      <dgm:spPr/>
    </dgm:pt>
    <dgm:pt modelId="{A82ADDEE-06CD-44EC-AF88-85306A2B030A}" type="pres">
      <dgm:prSet presAssocID="{106F1E4F-40C8-4B91-BFBE-BC70684B39A7}" presName="parentShp" presStyleLbl="node1" presStyleIdx="0" presStyleCnt="4" custScaleX="1304459" custScaleY="107850" custLinFactNeighborX="-309" custLinFactNeighborY="-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C82E6A-CB37-4868-B94D-2DCD63C07F5D}" type="pres">
      <dgm:prSet presAssocID="{106F1E4F-40C8-4B91-BFBE-BC70684B39A7}" presName="childShp" presStyleLbl="bgAccFollowNode1" presStyleIdx="0" presStyleCnt="4">
        <dgm:presLayoutVars>
          <dgm:bulletEnabled val="1"/>
        </dgm:presLayoutVars>
      </dgm:prSet>
      <dgm:spPr/>
    </dgm:pt>
    <dgm:pt modelId="{0857AAA3-3302-4237-A545-94A4B568E446}" type="pres">
      <dgm:prSet presAssocID="{FC44AAB2-2933-4EA7-8DCA-6A406E41455D}" presName="spacing" presStyleCnt="0"/>
      <dgm:spPr/>
    </dgm:pt>
    <dgm:pt modelId="{357C373F-547E-42CF-8E00-0A7B03F5A9FF}" type="pres">
      <dgm:prSet presAssocID="{ECDBCCDF-5A9D-47BB-B986-3EE60DFD58BA}" presName="linNode" presStyleCnt="0"/>
      <dgm:spPr/>
    </dgm:pt>
    <dgm:pt modelId="{C0C0A9C9-6BA8-4ADD-BAC1-1A4BF386A0C9}" type="pres">
      <dgm:prSet presAssocID="{ECDBCCDF-5A9D-47BB-B986-3EE60DFD58BA}" presName="parentShp" presStyleLbl="node1" presStyleIdx="1" presStyleCnt="4" custScaleX="1304459" custScaleY="103097" custLinFactNeighborX="-1421" custLinFactNeighborY="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5EFEA-182D-4A42-B83B-91E3B719441A}" type="pres">
      <dgm:prSet presAssocID="{ECDBCCDF-5A9D-47BB-B986-3EE60DFD58BA}" presName="childShp" presStyleLbl="bgAccFollowNode1" presStyleIdx="1" presStyleCnt="4">
        <dgm:presLayoutVars>
          <dgm:bulletEnabled val="1"/>
        </dgm:presLayoutVars>
      </dgm:prSet>
      <dgm:spPr/>
    </dgm:pt>
    <dgm:pt modelId="{03B7BD79-5917-4B4F-82BB-303CAED3ABEE}" type="pres">
      <dgm:prSet presAssocID="{59DDDB07-A4F8-4BEA-84FE-93A3B4F0CCB1}" presName="spacing" presStyleCnt="0"/>
      <dgm:spPr/>
    </dgm:pt>
    <dgm:pt modelId="{2EFDC2D6-D4AE-4166-A378-E34717606525}" type="pres">
      <dgm:prSet presAssocID="{A5E8215A-724A-4E1E-9707-6E7A963989E3}" presName="linNode" presStyleCnt="0"/>
      <dgm:spPr/>
    </dgm:pt>
    <dgm:pt modelId="{9B3E396C-C0B7-49D1-921C-FFC97F0FBBAA}" type="pres">
      <dgm:prSet presAssocID="{A5E8215A-724A-4E1E-9707-6E7A963989E3}" presName="parentShp" presStyleLbl="node1" presStyleIdx="2" presStyleCnt="4" custScaleX="1304459" custScaleY="838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40D17-4069-4094-B210-67108F6675D6}" type="pres">
      <dgm:prSet presAssocID="{A5E8215A-724A-4E1E-9707-6E7A963989E3}" presName="childShp" presStyleLbl="bgAccFollowNode1" presStyleIdx="2" presStyleCnt="4">
        <dgm:presLayoutVars>
          <dgm:bulletEnabled val="1"/>
        </dgm:presLayoutVars>
      </dgm:prSet>
      <dgm:spPr/>
    </dgm:pt>
    <dgm:pt modelId="{61C9DD53-2FC7-4497-9FFA-EA59EDC8C347}" type="pres">
      <dgm:prSet presAssocID="{6C210655-58C2-405E-8C5D-2D2865381491}" presName="spacing" presStyleCnt="0"/>
      <dgm:spPr/>
    </dgm:pt>
    <dgm:pt modelId="{87F37CBE-83AA-4A27-92B5-0579C7AD96E7}" type="pres">
      <dgm:prSet presAssocID="{A6C4667A-4463-4A98-89CA-2F395684788F}" presName="linNode" presStyleCnt="0"/>
      <dgm:spPr/>
    </dgm:pt>
    <dgm:pt modelId="{405CB428-D16D-496D-9270-5397FB670901}" type="pres">
      <dgm:prSet presAssocID="{A6C4667A-4463-4A98-89CA-2F395684788F}" presName="parentShp" presStyleLbl="node1" presStyleIdx="3" presStyleCnt="4" custScaleX="1304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8B3A8-B21F-470B-BE77-47BDC07EE6E0}" type="pres">
      <dgm:prSet presAssocID="{A6C4667A-4463-4A98-89CA-2F395684788F}" presName="childShp" presStyleLbl="bgAccFollowNode1" presStyleIdx="3" presStyleCnt="4">
        <dgm:presLayoutVars>
          <dgm:bulletEnabled val="1"/>
        </dgm:presLayoutVars>
      </dgm:prSet>
      <dgm:spPr/>
    </dgm:pt>
  </dgm:ptLst>
  <dgm:cxnLst>
    <dgm:cxn modelId="{F89EF44F-E4FE-4E52-BCBF-C0C7A11E8CC7}" srcId="{50BBF526-04EF-45C0-9EC2-4E01B954D797}" destId="{106F1E4F-40C8-4B91-BFBE-BC70684B39A7}" srcOrd="0" destOrd="0" parTransId="{89A4C72B-8A76-42AF-AFFB-EAA099126AB0}" sibTransId="{FC44AAB2-2933-4EA7-8DCA-6A406E41455D}"/>
    <dgm:cxn modelId="{4FD664EE-09F6-4B0B-93A1-EAC3A14CD365}" type="presOf" srcId="{A5E8215A-724A-4E1E-9707-6E7A963989E3}" destId="{9B3E396C-C0B7-49D1-921C-FFC97F0FBBAA}" srcOrd="0" destOrd="0" presId="urn:microsoft.com/office/officeart/2005/8/layout/vList6"/>
    <dgm:cxn modelId="{FB691736-4ADF-4872-A7D0-01FF9B442EE5}" srcId="{50BBF526-04EF-45C0-9EC2-4E01B954D797}" destId="{A6C4667A-4463-4A98-89CA-2F395684788F}" srcOrd="3" destOrd="0" parTransId="{29D5ACCC-98C3-43C9-BF04-B69C78B18D53}" sibTransId="{F8AA6A10-2386-4E30-939E-D90DB1ECEC3C}"/>
    <dgm:cxn modelId="{426A7511-C0CD-40DB-BAE0-99371123CCB0}" srcId="{50BBF526-04EF-45C0-9EC2-4E01B954D797}" destId="{ECDBCCDF-5A9D-47BB-B986-3EE60DFD58BA}" srcOrd="1" destOrd="0" parTransId="{B55B2137-4D64-47C0-9A8F-7B61E3BD046E}" sibTransId="{59DDDB07-A4F8-4BEA-84FE-93A3B4F0CCB1}"/>
    <dgm:cxn modelId="{06D9DD21-864C-451C-92E4-40CB4F5325E8}" type="presOf" srcId="{50BBF526-04EF-45C0-9EC2-4E01B954D797}" destId="{6552E5FE-A3B6-4140-A865-25DDC6718DB3}" srcOrd="0" destOrd="0" presId="urn:microsoft.com/office/officeart/2005/8/layout/vList6"/>
    <dgm:cxn modelId="{95AE52D3-4695-4FBE-B874-CF1E574DB9BC}" srcId="{50BBF526-04EF-45C0-9EC2-4E01B954D797}" destId="{A5E8215A-724A-4E1E-9707-6E7A963989E3}" srcOrd="2" destOrd="0" parTransId="{14A2CA16-7C73-4DFE-BB47-FD9A1F6EF49B}" sibTransId="{6C210655-58C2-405E-8C5D-2D2865381491}"/>
    <dgm:cxn modelId="{A6AC4375-2C32-48DA-93E3-482BB5C07EF2}" type="presOf" srcId="{ECDBCCDF-5A9D-47BB-B986-3EE60DFD58BA}" destId="{C0C0A9C9-6BA8-4ADD-BAC1-1A4BF386A0C9}" srcOrd="0" destOrd="0" presId="urn:microsoft.com/office/officeart/2005/8/layout/vList6"/>
    <dgm:cxn modelId="{D54854CD-6780-4DE3-AFC0-E7772C1E9E05}" type="presOf" srcId="{106F1E4F-40C8-4B91-BFBE-BC70684B39A7}" destId="{A82ADDEE-06CD-44EC-AF88-85306A2B030A}" srcOrd="0" destOrd="0" presId="urn:microsoft.com/office/officeart/2005/8/layout/vList6"/>
    <dgm:cxn modelId="{CA7A2757-A430-4F9C-BB6E-61DD10AFE9BA}" type="presOf" srcId="{A6C4667A-4463-4A98-89CA-2F395684788F}" destId="{405CB428-D16D-496D-9270-5397FB670901}" srcOrd="0" destOrd="0" presId="urn:microsoft.com/office/officeart/2005/8/layout/vList6"/>
    <dgm:cxn modelId="{E71FB62B-4A16-4024-8AB7-0D2AABE43141}" type="presParOf" srcId="{6552E5FE-A3B6-4140-A865-25DDC6718DB3}" destId="{5FFF5CB9-C037-48E5-B762-3A2DF953AE14}" srcOrd="0" destOrd="0" presId="urn:microsoft.com/office/officeart/2005/8/layout/vList6"/>
    <dgm:cxn modelId="{F18CA8B6-D738-4495-9750-D0682C76CC7C}" type="presParOf" srcId="{5FFF5CB9-C037-48E5-B762-3A2DF953AE14}" destId="{A82ADDEE-06CD-44EC-AF88-85306A2B030A}" srcOrd="0" destOrd="0" presId="urn:microsoft.com/office/officeart/2005/8/layout/vList6"/>
    <dgm:cxn modelId="{289BE472-5BE4-41C4-8883-71327E89C7F3}" type="presParOf" srcId="{5FFF5CB9-C037-48E5-B762-3A2DF953AE14}" destId="{C3C82E6A-CB37-4868-B94D-2DCD63C07F5D}" srcOrd="1" destOrd="0" presId="urn:microsoft.com/office/officeart/2005/8/layout/vList6"/>
    <dgm:cxn modelId="{617A1345-C6FF-43EE-8904-EF1745EA0BAE}" type="presParOf" srcId="{6552E5FE-A3B6-4140-A865-25DDC6718DB3}" destId="{0857AAA3-3302-4237-A545-94A4B568E446}" srcOrd="1" destOrd="0" presId="urn:microsoft.com/office/officeart/2005/8/layout/vList6"/>
    <dgm:cxn modelId="{857236C2-6827-479E-AB29-F9CB68513AF8}" type="presParOf" srcId="{6552E5FE-A3B6-4140-A865-25DDC6718DB3}" destId="{357C373F-547E-42CF-8E00-0A7B03F5A9FF}" srcOrd="2" destOrd="0" presId="urn:microsoft.com/office/officeart/2005/8/layout/vList6"/>
    <dgm:cxn modelId="{9A2CA2CA-F3DF-4046-A70D-7B429E022614}" type="presParOf" srcId="{357C373F-547E-42CF-8E00-0A7B03F5A9FF}" destId="{C0C0A9C9-6BA8-4ADD-BAC1-1A4BF386A0C9}" srcOrd="0" destOrd="0" presId="urn:microsoft.com/office/officeart/2005/8/layout/vList6"/>
    <dgm:cxn modelId="{B875FE22-7BCD-4C48-BF58-3BFA88796C1C}" type="presParOf" srcId="{357C373F-547E-42CF-8E00-0A7B03F5A9FF}" destId="{D705EFEA-182D-4A42-B83B-91E3B719441A}" srcOrd="1" destOrd="0" presId="urn:microsoft.com/office/officeart/2005/8/layout/vList6"/>
    <dgm:cxn modelId="{827651D4-5034-4955-8100-3CB3585BF9A2}" type="presParOf" srcId="{6552E5FE-A3B6-4140-A865-25DDC6718DB3}" destId="{03B7BD79-5917-4B4F-82BB-303CAED3ABEE}" srcOrd="3" destOrd="0" presId="urn:microsoft.com/office/officeart/2005/8/layout/vList6"/>
    <dgm:cxn modelId="{040CCE4B-D893-4740-AFF1-01CCAA3D5953}" type="presParOf" srcId="{6552E5FE-A3B6-4140-A865-25DDC6718DB3}" destId="{2EFDC2D6-D4AE-4166-A378-E34717606525}" srcOrd="4" destOrd="0" presId="urn:microsoft.com/office/officeart/2005/8/layout/vList6"/>
    <dgm:cxn modelId="{E5ED0DDB-2AF4-4382-93B6-B166D2B8819B}" type="presParOf" srcId="{2EFDC2D6-D4AE-4166-A378-E34717606525}" destId="{9B3E396C-C0B7-49D1-921C-FFC97F0FBBAA}" srcOrd="0" destOrd="0" presId="urn:microsoft.com/office/officeart/2005/8/layout/vList6"/>
    <dgm:cxn modelId="{BFBA0B0A-F20A-4A11-8B93-67267C0A4782}" type="presParOf" srcId="{2EFDC2D6-D4AE-4166-A378-E34717606525}" destId="{0C040D17-4069-4094-B210-67108F6675D6}" srcOrd="1" destOrd="0" presId="urn:microsoft.com/office/officeart/2005/8/layout/vList6"/>
    <dgm:cxn modelId="{E5177F6D-5186-4EE1-AF20-CCEACB2928A4}" type="presParOf" srcId="{6552E5FE-A3B6-4140-A865-25DDC6718DB3}" destId="{61C9DD53-2FC7-4497-9FFA-EA59EDC8C347}" srcOrd="5" destOrd="0" presId="urn:microsoft.com/office/officeart/2005/8/layout/vList6"/>
    <dgm:cxn modelId="{EBEDB7F5-E36B-4E2D-863C-7FA854129134}" type="presParOf" srcId="{6552E5FE-A3B6-4140-A865-25DDC6718DB3}" destId="{87F37CBE-83AA-4A27-92B5-0579C7AD96E7}" srcOrd="6" destOrd="0" presId="urn:microsoft.com/office/officeart/2005/8/layout/vList6"/>
    <dgm:cxn modelId="{8F3426BD-C949-4E71-A234-0F6C4797EBF3}" type="presParOf" srcId="{87F37CBE-83AA-4A27-92B5-0579C7AD96E7}" destId="{405CB428-D16D-496D-9270-5397FB670901}" srcOrd="0" destOrd="0" presId="urn:microsoft.com/office/officeart/2005/8/layout/vList6"/>
    <dgm:cxn modelId="{412733C3-0575-4394-ABB4-C0D54C118B0A}" type="presParOf" srcId="{87F37CBE-83AA-4A27-92B5-0579C7AD96E7}" destId="{2358B3A8-B21F-470B-BE77-47BDC07EE6E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B4A9C71-5243-4375-98C7-BA189146832B}" type="doc">
      <dgm:prSet loTypeId="urn:microsoft.com/office/officeart/2005/8/layout/radial5" loCatId="cycle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F647F05-65E5-443B-9310-4AF895EEC1B0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Это совокупность</a:t>
          </a:r>
        </a:p>
        <a:p>
          <a:pPr algn="ctr">
            <a:lnSpc>
              <a:spcPct val="100000"/>
            </a:lnSpc>
          </a:pPr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предприятий, учреждений, организаций и органов управления, осуществляющих производство, распределение, сохранение и организацию потребления товаров и услуг социально-культурного и информационного назначения, обеспечивая тем самым удовлетворение культурных и информационных потребностей населения.</a:t>
          </a:r>
          <a:endParaRPr lang="ru-RU" sz="1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BFC95B-EA58-4583-BC2B-08582B3ED8DC}" type="parTrans" cxnId="{F280695C-BCD4-44D5-BD42-7B1024E9C69E}">
      <dgm:prSet/>
      <dgm:spPr/>
      <dgm:t>
        <a:bodyPr/>
        <a:lstStyle/>
        <a:p>
          <a:endParaRPr lang="ru-RU"/>
        </a:p>
      </dgm:t>
    </dgm:pt>
    <dgm:pt modelId="{FCC559A8-CB2E-461F-864E-CCB99C0FD9A4}" type="sibTrans" cxnId="{F280695C-BCD4-44D5-BD42-7B1024E9C69E}">
      <dgm:prSet/>
      <dgm:spPr/>
      <dgm:t>
        <a:bodyPr/>
        <a:lstStyle/>
        <a:p>
          <a:endParaRPr lang="ru-RU"/>
        </a:p>
      </dgm:t>
    </dgm:pt>
    <dgm:pt modelId="{90B43A1C-85AB-40E4-9687-2313E85E039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Культура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– 108 527 тыс. руб.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104 905 тыс. руб.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103 886 тыс. руб. </a:t>
          </a:r>
        </a:p>
      </dgm:t>
    </dgm:pt>
    <dgm:pt modelId="{CCCDC2A1-B573-48DB-AE6D-1F76901F1671}" type="parTrans" cxnId="{E3209E33-E5E7-49D7-A614-E18C032857AF}">
      <dgm:prSet/>
      <dgm:spPr/>
      <dgm:t>
        <a:bodyPr/>
        <a:lstStyle/>
        <a:p>
          <a:endParaRPr lang="ru-RU"/>
        </a:p>
      </dgm:t>
    </dgm:pt>
    <dgm:pt modelId="{E9924FC7-EF29-492B-B0FE-E3B61C99864B}" type="sibTrans" cxnId="{E3209E33-E5E7-49D7-A614-E18C032857AF}">
      <dgm:prSet/>
      <dgm:spPr/>
      <dgm:t>
        <a:bodyPr/>
        <a:lstStyle/>
        <a:p>
          <a:endParaRPr lang="ru-RU"/>
        </a:p>
      </dgm:t>
    </dgm:pt>
    <dgm:pt modelId="{AA0A2BD5-A368-4F17-8E9D-23F1FC377812}">
      <dgm:prSet phldrT="[Текст]" custT="1"/>
      <dgm:spPr/>
      <dgm:t>
        <a:bodyPr/>
        <a:lstStyle/>
        <a:p>
          <a:r>
            <a:rPr lang="ru-RU" sz="15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Здравоохранение</a:t>
          </a:r>
        </a:p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- 608 тыс. руб.</a:t>
          </a:r>
        </a:p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608 тыс. руб.</a:t>
          </a:r>
        </a:p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608 тыс. руб.</a:t>
          </a:r>
          <a:endParaRPr lang="ru-RU" sz="105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98F354-400C-439C-BDD5-729D663E252E}" type="parTrans" cxnId="{48ECD170-E6C5-489E-A263-20CC615C17AB}">
      <dgm:prSet/>
      <dgm:spPr/>
      <dgm:t>
        <a:bodyPr/>
        <a:lstStyle/>
        <a:p>
          <a:endParaRPr lang="ru-RU"/>
        </a:p>
      </dgm:t>
    </dgm:pt>
    <dgm:pt modelId="{0A69E1AC-CA25-4F66-967D-B64CF01B740F}" type="sibTrans" cxnId="{48ECD170-E6C5-489E-A263-20CC615C17AB}">
      <dgm:prSet/>
      <dgm:spPr/>
      <dgm:t>
        <a:bodyPr/>
        <a:lstStyle/>
        <a:p>
          <a:endParaRPr lang="ru-RU"/>
        </a:p>
      </dgm:t>
    </dgm:pt>
    <dgm:pt modelId="{D2A69AB7-A0A6-4501-95CD-2902A3384DE3}">
      <dgm:prSet phldrT="[Текст]" custT="1"/>
      <dgm:spPr/>
      <dgm:t>
        <a:bodyPr/>
        <a:lstStyle/>
        <a:p>
          <a:r>
            <a:rPr lang="ru-RU" sz="15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Средства массовой информации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– 3 709 тыс. руб.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3 389 тыс. руб.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3 389 тыс. руб.</a:t>
          </a:r>
          <a:endParaRPr lang="ru-RU" sz="1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AB27D7-F679-4C2F-B351-354C992C8F30}" type="sibTrans" cxnId="{BDBC8127-C9A5-4636-AF0A-79E42F53D923}">
      <dgm:prSet/>
      <dgm:spPr/>
      <dgm:t>
        <a:bodyPr/>
        <a:lstStyle/>
        <a:p>
          <a:endParaRPr lang="ru-RU"/>
        </a:p>
      </dgm:t>
    </dgm:pt>
    <dgm:pt modelId="{9DEE7B50-C1CB-48D2-999B-DF1098A88396}" type="parTrans" cxnId="{BDBC8127-C9A5-4636-AF0A-79E42F53D923}">
      <dgm:prSet/>
      <dgm:spPr/>
      <dgm:t>
        <a:bodyPr/>
        <a:lstStyle/>
        <a:p>
          <a:endParaRPr lang="ru-RU"/>
        </a:p>
      </dgm:t>
    </dgm:pt>
    <dgm:pt modelId="{637E412C-91EE-486E-8354-15F2384BE3EA}">
      <dgm:prSet phldrT="[Текст]" custT="1"/>
      <dgm:spPr/>
      <dgm:t>
        <a:bodyPr/>
        <a:lstStyle/>
        <a:p>
          <a:r>
            <a:rPr lang="ru-RU" sz="15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Физическая культура и спорт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– 44 730 тыс. руб.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45 065 тыс. руб.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43 210 тыс. руб.</a:t>
          </a:r>
          <a:endParaRPr lang="ru-RU" sz="1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21BE46-16AF-4372-B2A0-67875E2C82CF}" type="parTrans" cxnId="{EA60BD94-54CE-450D-A117-19A3057D3DE3}">
      <dgm:prSet/>
      <dgm:spPr/>
      <dgm:t>
        <a:bodyPr/>
        <a:lstStyle/>
        <a:p>
          <a:endParaRPr lang="ru-RU"/>
        </a:p>
      </dgm:t>
    </dgm:pt>
    <dgm:pt modelId="{6923DAD3-03A3-4184-9D76-6CCF9386A60A}" type="sibTrans" cxnId="{EA60BD94-54CE-450D-A117-19A3057D3DE3}">
      <dgm:prSet/>
      <dgm:spPr/>
      <dgm:t>
        <a:bodyPr/>
        <a:lstStyle/>
        <a:p>
          <a:endParaRPr lang="ru-RU"/>
        </a:p>
      </dgm:t>
    </dgm:pt>
    <dgm:pt modelId="{D63A74EC-A1EC-4823-AB28-835C2DE63D58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Образование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–  1 007 592 тыс. руб.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 858 570  тыс. руб.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857 138 тыс. руб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513BD1-7137-4BB2-A1F4-1B02EFB0F34F}" type="parTrans" cxnId="{A5BC18A6-1C74-45AC-A35E-DB57538BF8E8}">
      <dgm:prSet/>
      <dgm:spPr/>
      <dgm:t>
        <a:bodyPr/>
        <a:lstStyle/>
        <a:p>
          <a:endParaRPr lang="ru-RU"/>
        </a:p>
      </dgm:t>
    </dgm:pt>
    <dgm:pt modelId="{791BBDCE-20BF-42D5-A05C-65C02968CEA7}" type="sibTrans" cxnId="{A5BC18A6-1C74-45AC-A35E-DB57538BF8E8}">
      <dgm:prSet/>
      <dgm:spPr/>
      <dgm:t>
        <a:bodyPr/>
        <a:lstStyle/>
        <a:p>
          <a:endParaRPr lang="ru-RU"/>
        </a:p>
      </dgm:t>
    </dgm:pt>
    <dgm:pt modelId="{4B1A8440-411B-4A5D-AFC7-3583C59ADD0E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Политика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– 218 855 тыс. руб.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209 036 тыс. руб.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196 898 тыс. руб.</a:t>
          </a:r>
          <a:endParaRPr lang="ru-RU" sz="1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2CE592-953F-441B-B0C2-F864433A8493}" type="parTrans" cxnId="{C76B1FDD-1515-4548-A84A-CDE5C2B70761}">
      <dgm:prSet/>
      <dgm:spPr/>
      <dgm:t>
        <a:bodyPr/>
        <a:lstStyle/>
        <a:p>
          <a:endParaRPr lang="ru-RU"/>
        </a:p>
      </dgm:t>
    </dgm:pt>
    <dgm:pt modelId="{0D0679BE-35CF-4C4A-B8A9-7CB6E4D6163D}" type="sibTrans" cxnId="{C76B1FDD-1515-4548-A84A-CDE5C2B70761}">
      <dgm:prSet/>
      <dgm:spPr/>
      <dgm:t>
        <a:bodyPr/>
        <a:lstStyle/>
        <a:p>
          <a:endParaRPr lang="ru-RU"/>
        </a:p>
      </dgm:t>
    </dgm:pt>
    <dgm:pt modelId="{8B82EA68-B59A-424E-9756-C221A13DB47F}" type="pres">
      <dgm:prSet presAssocID="{6B4A9C71-5243-4375-98C7-BA189146832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72E44C-8498-48F8-9652-E5DD6AC5818D}" type="pres">
      <dgm:prSet presAssocID="{6F647F05-65E5-443B-9310-4AF895EEC1B0}" presName="centerShape" presStyleLbl="node0" presStyleIdx="0" presStyleCnt="1" custScaleX="238646" custScaleY="240170" custLinFactNeighborX="-908" custLinFactNeighborY="1704"/>
      <dgm:spPr/>
      <dgm:t>
        <a:bodyPr/>
        <a:lstStyle/>
        <a:p>
          <a:endParaRPr lang="ru-RU"/>
        </a:p>
      </dgm:t>
    </dgm:pt>
    <dgm:pt modelId="{4731EA70-1FA8-49F5-A6BF-4AE9CB97C303}" type="pres">
      <dgm:prSet presAssocID="{8D513BD1-7137-4BB2-A1F4-1B02EFB0F34F}" presName="parTrans" presStyleLbl="sibTrans2D1" presStyleIdx="0" presStyleCnt="6"/>
      <dgm:spPr/>
      <dgm:t>
        <a:bodyPr/>
        <a:lstStyle/>
        <a:p>
          <a:endParaRPr lang="ru-RU"/>
        </a:p>
      </dgm:t>
    </dgm:pt>
    <dgm:pt modelId="{8D15C70B-27DC-4BC4-8B54-1A6B8CC1DBC1}" type="pres">
      <dgm:prSet presAssocID="{8D513BD1-7137-4BB2-A1F4-1B02EFB0F34F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E2EC1D87-F728-458A-8AB1-7A3D78F9D25E}" type="pres">
      <dgm:prSet presAssocID="{D63A74EC-A1EC-4823-AB28-835C2DE63D58}" presName="node" presStyleLbl="node1" presStyleIdx="0" presStyleCnt="6" custScaleX="196017" custScaleY="114133" custRadScaleRad="91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222DD-64BD-4A89-BBB9-2B80D8318D4A}" type="pres">
      <dgm:prSet presAssocID="{082CE592-953F-441B-B0C2-F864433A8493}" presName="parTrans" presStyleLbl="sibTrans2D1" presStyleIdx="1" presStyleCnt="6"/>
      <dgm:spPr/>
      <dgm:t>
        <a:bodyPr/>
        <a:lstStyle/>
        <a:p>
          <a:endParaRPr lang="ru-RU"/>
        </a:p>
      </dgm:t>
    </dgm:pt>
    <dgm:pt modelId="{839DF450-14DD-4280-9AEE-DA73938E9B9D}" type="pres">
      <dgm:prSet presAssocID="{082CE592-953F-441B-B0C2-F864433A8493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73BC26A8-8D0F-45E6-9E3B-37EADD227262}" type="pres">
      <dgm:prSet presAssocID="{4B1A8440-411B-4A5D-AFC7-3583C59ADD0E}" presName="node" presStyleLbl="node1" presStyleIdx="1" presStyleCnt="6" custScaleX="189956" custScaleY="118595" custRadScaleRad="129521" custRadScaleInc="31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3DE9-E67A-4CE1-BC6B-5C458B1137B0}" type="pres">
      <dgm:prSet presAssocID="{C021BE46-16AF-4372-B2A0-67875E2C82CF}" presName="parTrans" presStyleLbl="sibTrans2D1" presStyleIdx="2" presStyleCnt="6"/>
      <dgm:spPr/>
      <dgm:t>
        <a:bodyPr/>
        <a:lstStyle/>
        <a:p>
          <a:endParaRPr lang="ru-RU"/>
        </a:p>
      </dgm:t>
    </dgm:pt>
    <dgm:pt modelId="{DA660ED5-C4B7-4208-928A-B8DD66837486}" type="pres">
      <dgm:prSet presAssocID="{C021BE46-16AF-4372-B2A0-67875E2C82CF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D8B200F5-4D07-49B2-A587-C2FE6CEC49F8}" type="pres">
      <dgm:prSet presAssocID="{637E412C-91EE-486E-8354-15F2384BE3EA}" presName="node" presStyleLbl="node1" presStyleIdx="2" presStyleCnt="6" custScaleX="187684" custScaleY="121544" custRadScaleRad="132084" custRadScaleInc="-258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1485E-E38C-4518-A609-8D1D62CF917B}" type="pres">
      <dgm:prSet presAssocID="{CCCDC2A1-B573-48DB-AE6D-1F76901F1671}" presName="parTrans" presStyleLbl="sibTrans2D1" presStyleIdx="3" presStyleCnt="6"/>
      <dgm:spPr/>
      <dgm:t>
        <a:bodyPr/>
        <a:lstStyle/>
        <a:p>
          <a:endParaRPr lang="ru-RU"/>
        </a:p>
      </dgm:t>
    </dgm:pt>
    <dgm:pt modelId="{DB024BEC-8C88-4F07-BCA5-811E266A083B}" type="pres">
      <dgm:prSet presAssocID="{CCCDC2A1-B573-48DB-AE6D-1F76901F1671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0A6C1809-69AA-4BA6-8257-5A11C3557B45}" type="pres">
      <dgm:prSet presAssocID="{90B43A1C-85AB-40E4-9687-2313E85E0399}" presName="node" presStyleLbl="node1" presStyleIdx="3" presStyleCnt="6" custScaleX="220109" custScaleY="116823" custRadScaleRad="99393" custRadScaleInc="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50D33-9BD9-4D37-A533-789F5554AFB5}" type="pres">
      <dgm:prSet presAssocID="{6598F354-400C-439C-BDD5-729D663E252E}" presName="parTrans" presStyleLbl="sibTrans2D1" presStyleIdx="4" presStyleCnt="6"/>
      <dgm:spPr/>
      <dgm:t>
        <a:bodyPr/>
        <a:lstStyle/>
        <a:p>
          <a:endParaRPr lang="ru-RU"/>
        </a:p>
      </dgm:t>
    </dgm:pt>
    <dgm:pt modelId="{F326903B-AF5C-41D9-A950-9DE60C069BDF}" type="pres">
      <dgm:prSet presAssocID="{6598F354-400C-439C-BDD5-729D663E252E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EB1C3899-7B42-47CD-912B-DD035472498D}" type="pres">
      <dgm:prSet presAssocID="{AA0A2BD5-A368-4F17-8E9D-23F1FC377812}" presName="node" presStyleLbl="node1" presStyleIdx="4" presStyleCnt="6" custScaleX="189066" custScaleY="110019" custRadScaleRad="135935" custRadScaleInc="280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553CB-2478-4421-B002-5FA728364A78}" type="pres">
      <dgm:prSet presAssocID="{9DEE7B50-C1CB-48D2-999B-DF1098A88396}" presName="parTrans" presStyleLbl="sibTrans2D1" presStyleIdx="5" presStyleCnt="6"/>
      <dgm:spPr/>
      <dgm:t>
        <a:bodyPr/>
        <a:lstStyle/>
        <a:p>
          <a:endParaRPr lang="ru-RU"/>
        </a:p>
      </dgm:t>
    </dgm:pt>
    <dgm:pt modelId="{881BA4B6-6173-4BE7-ACB0-127409627ABA}" type="pres">
      <dgm:prSet presAssocID="{9DEE7B50-C1CB-48D2-999B-DF1098A88396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FED909B6-8F19-4D98-AAC2-EBEEF4830C2B}" type="pres">
      <dgm:prSet presAssocID="{D2A69AB7-A0A6-4501-95CD-2902A3384DE3}" presName="node" presStyleLbl="node1" presStyleIdx="5" presStyleCnt="6" custScaleX="194952" custScaleY="118595" custRadScaleRad="131273" custRadScaleInc="-35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BC8127-C9A5-4636-AF0A-79E42F53D923}" srcId="{6F647F05-65E5-443B-9310-4AF895EEC1B0}" destId="{D2A69AB7-A0A6-4501-95CD-2902A3384DE3}" srcOrd="5" destOrd="0" parTransId="{9DEE7B50-C1CB-48D2-999B-DF1098A88396}" sibTransId="{B4AB27D7-F679-4C2F-B351-354C992C8F30}"/>
    <dgm:cxn modelId="{49A8DF11-8D86-412F-B5C1-4B5650EE212B}" type="presOf" srcId="{D63A74EC-A1EC-4823-AB28-835C2DE63D58}" destId="{E2EC1D87-F728-458A-8AB1-7A3D78F9D25E}" srcOrd="0" destOrd="0" presId="urn:microsoft.com/office/officeart/2005/8/layout/radial5"/>
    <dgm:cxn modelId="{DDB2DDE3-2A3B-4443-9B40-15A6122EF051}" type="presOf" srcId="{8D513BD1-7137-4BB2-A1F4-1B02EFB0F34F}" destId="{8D15C70B-27DC-4BC4-8B54-1A6B8CC1DBC1}" srcOrd="1" destOrd="0" presId="urn:microsoft.com/office/officeart/2005/8/layout/radial5"/>
    <dgm:cxn modelId="{5A9B9C71-6D2B-4280-B923-BB648C064407}" type="presOf" srcId="{AA0A2BD5-A368-4F17-8E9D-23F1FC377812}" destId="{EB1C3899-7B42-47CD-912B-DD035472498D}" srcOrd="0" destOrd="0" presId="urn:microsoft.com/office/officeart/2005/8/layout/radial5"/>
    <dgm:cxn modelId="{E3209E33-E5E7-49D7-A614-E18C032857AF}" srcId="{6F647F05-65E5-443B-9310-4AF895EEC1B0}" destId="{90B43A1C-85AB-40E4-9687-2313E85E0399}" srcOrd="3" destOrd="0" parTransId="{CCCDC2A1-B573-48DB-AE6D-1F76901F1671}" sibTransId="{E9924FC7-EF29-492B-B0FE-E3B61C99864B}"/>
    <dgm:cxn modelId="{FBE79176-716F-4AE6-A922-F8671ABE9F2E}" type="presOf" srcId="{6B4A9C71-5243-4375-98C7-BA189146832B}" destId="{8B82EA68-B59A-424E-9756-C221A13DB47F}" srcOrd="0" destOrd="0" presId="urn:microsoft.com/office/officeart/2005/8/layout/radial5"/>
    <dgm:cxn modelId="{4957FF2F-394B-4357-BA5A-18665B9E6D5B}" type="presOf" srcId="{6598F354-400C-439C-BDD5-729D663E252E}" destId="{F326903B-AF5C-41D9-A950-9DE60C069BDF}" srcOrd="1" destOrd="0" presId="urn:microsoft.com/office/officeart/2005/8/layout/radial5"/>
    <dgm:cxn modelId="{C2BCFCF1-9D01-418A-B155-F602053EDAD4}" type="presOf" srcId="{6598F354-400C-439C-BDD5-729D663E252E}" destId="{FA950D33-9BD9-4D37-A533-789F5554AFB5}" srcOrd="0" destOrd="0" presId="urn:microsoft.com/office/officeart/2005/8/layout/radial5"/>
    <dgm:cxn modelId="{D4041BC3-1FE1-4ACE-B154-BE1EBD412B79}" type="presOf" srcId="{C021BE46-16AF-4372-B2A0-67875E2C82CF}" destId="{06F93DE9-E67A-4CE1-BC6B-5C458B1137B0}" srcOrd="0" destOrd="0" presId="urn:microsoft.com/office/officeart/2005/8/layout/radial5"/>
    <dgm:cxn modelId="{BBFF05CE-E57C-41B8-AF82-4862395E4231}" type="presOf" srcId="{C021BE46-16AF-4372-B2A0-67875E2C82CF}" destId="{DA660ED5-C4B7-4208-928A-B8DD66837486}" srcOrd="1" destOrd="0" presId="urn:microsoft.com/office/officeart/2005/8/layout/radial5"/>
    <dgm:cxn modelId="{BBC1C367-FA47-4FF5-BB0C-574ACFD63110}" type="presOf" srcId="{4B1A8440-411B-4A5D-AFC7-3583C59ADD0E}" destId="{73BC26A8-8D0F-45E6-9E3B-37EADD227262}" srcOrd="0" destOrd="0" presId="urn:microsoft.com/office/officeart/2005/8/layout/radial5"/>
    <dgm:cxn modelId="{534CC50D-3587-4062-BE90-90940F01BA4C}" type="presOf" srcId="{CCCDC2A1-B573-48DB-AE6D-1F76901F1671}" destId="{C481485E-E38C-4518-A609-8D1D62CF917B}" srcOrd="0" destOrd="0" presId="urn:microsoft.com/office/officeart/2005/8/layout/radial5"/>
    <dgm:cxn modelId="{5B9FC012-CCAC-4941-AAB1-4630F125A7C7}" type="presOf" srcId="{6F647F05-65E5-443B-9310-4AF895EEC1B0}" destId="{ED72E44C-8498-48F8-9652-E5DD6AC5818D}" srcOrd="0" destOrd="0" presId="urn:microsoft.com/office/officeart/2005/8/layout/radial5"/>
    <dgm:cxn modelId="{BD99E6F5-0A97-4ECE-9E26-F31E2DDA79D4}" type="presOf" srcId="{CCCDC2A1-B573-48DB-AE6D-1F76901F1671}" destId="{DB024BEC-8C88-4F07-BCA5-811E266A083B}" srcOrd="1" destOrd="0" presId="urn:microsoft.com/office/officeart/2005/8/layout/radial5"/>
    <dgm:cxn modelId="{ACEDCEEC-F031-4961-B1CF-A5C0BEB17D0D}" type="presOf" srcId="{637E412C-91EE-486E-8354-15F2384BE3EA}" destId="{D8B200F5-4D07-49B2-A587-C2FE6CEC49F8}" srcOrd="0" destOrd="0" presId="urn:microsoft.com/office/officeart/2005/8/layout/radial5"/>
    <dgm:cxn modelId="{A5BC18A6-1C74-45AC-A35E-DB57538BF8E8}" srcId="{6F647F05-65E5-443B-9310-4AF895EEC1B0}" destId="{D63A74EC-A1EC-4823-AB28-835C2DE63D58}" srcOrd="0" destOrd="0" parTransId="{8D513BD1-7137-4BB2-A1F4-1B02EFB0F34F}" sibTransId="{791BBDCE-20BF-42D5-A05C-65C02968CEA7}"/>
    <dgm:cxn modelId="{CAA635B2-EC97-419E-BEE6-C1BA731ABD7E}" type="presOf" srcId="{9DEE7B50-C1CB-48D2-999B-DF1098A88396}" destId="{881BA4B6-6173-4BE7-ACB0-127409627ABA}" srcOrd="1" destOrd="0" presId="urn:microsoft.com/office/officeart/2005/8/layout/radial5"/>
    <dgm:cxn modelId="{0448CA4A-3F0E-42CF-8520-2050DE243F3D}" type="presOf" srcId="{082CE592-953F-441B-B0C2-F864433A8493}" destId="{839DF450-14DD-4280-9AEE-DA73938E9B9D}" srcOrd="1" destOrd="0" presId="urn:microsoft.com/office/officeart/2005/8/layout/radial5"/>
    <dgm:cxn modelId="{2ACC4663-D38D-46A4-93BC-FC4EE3E3FC88}" type="presOf" srcId="{082CE592-953F-441B-B0C2-F864433A8493}" destId="{A0E222DD-64BD-4A89-BBB9-2B80D8318D4A}" srcOrd="0" destOrd="0" presId="urn:microsoft.com/office/officeart/2005/8/layout/radial5"/>
    <dgm:cxn modelId="{EA60BD94-54CE-450D-A117-19A3057D3DE3}" srcId="{6F647F05-65E5-443B-9310-4AF895EEC1B0}" destId="{637E412C-91EE-486E-8354-15F2384BE3EA}" srcOrd="2" destOrd="0" parTransId="{C021BE46-16AF-4372-B2A0-67875E2C82CF}" sibTransId="{6923DAD3-03A3-4184-9D76-6CCF9386A60A}"/>
    <dgm:cxn modelId="{BD43EC2F-5AE6-4CCD-8FB8-5DA7FDC58900}" type="presOf" srcId="{9DEE7B50-C1CB-48D2-999B-DF1098A88396}" destId="{2F5553CB-2478-4421-B002-5FA728364A78}" srcOrd="0" destOrd="0" presId="urn:microsoft.com/office/officeart/2005/8/layout/radial5"/>
    <dgm:cxn modelId="{0AD3A9A9-FEC9-40B3-8F8E-B2AAB62877BC}" type="presOf" srcId="{8D513BD1-7137-4BB2-A1F4-1B02EFB0F34F}" destId="{4731EA70-1FA8-49F5-A6BF-4AE9CB97C303}" srcOrd="0" destOrd="0" presId="urn:microsoft.com/office/officeart/2005/8/layout/radial5"/>
    <dgm:cxn modelId="{83B47B7C-0308-4A6F-936E-142019D1F35A}" type="presOf" srcId="{D2A69AB7-A0A6-4501-95CD-2902A3384DE3}" destId="{FED909B6-8F19-4D98-AAC2-EBEEF4830C2B}" srcOrd="0" destOrd="0" presId="urn:microsoft.com/office/officeart/2005/8/layout/radial5"/>
    <dgm:cxn modelId="{032714C1-7DBE-4B70-9360-52397F31D3F4}" type="presOf" srcId="{90B43A1C-85AB-40E4-9687-2313E85E0399}" destId="{0A6C1809-69AA-4BA6-8257-5A11C3557B45}" srcOrd="0" destOrd="0" presId="urn:microsoft.com/office/officeart/2005/8/layout/radial5"/>
    <dgm:cxn modelId="{48ECD170-E6C5-489E-A263-20CC615C17AB}" srcId="{6F647F05-65E5-443B-9310-4AF895EEC1B0}" destId="{AA0A2BD5-A368-4F17-8E9D-23F1FC377812}" srcOrd="4" destOrd="0" parTransId="{6598F354-400C-439C-BDD5-729D663E252E}" sibTransId="{0A69E1AC-CA25-4F66-967D-B64CF01B740F}"/>
    <dgm:cxn modelId="{C76B1FDD-1515-4548-A84A-CDE5C2B70761}" srcId="{6F647F05-65E5-443B-9310-4AF895EEC1B0}" destId="{4B1A8440-411B-4A5D-AFC7-3583C59ADD0E}" srcOrd="1" destOrd="0" parTransId="{082CE592-953F-441B-B0C2-F864433A8493}" sibTransId="{0D0679BE-35CF-4C4A-B8A9-7CB6E4D6163D}"/>
    <dgm:cxn modelId="{F280695C-BCD4-44D5-BD42-7B1024E9C69E}" srcId="{6B4A9C71-5243-4375-98C7-BA189146832B}" destId="{6F647F05-65E5-443B-9310-4AF895EEC1B0}" srcOrd="0" destOrd="0" parTransId="{75BFC95B-EA58-4583-BC2B-08582B3ED8DC}" sibTransId="{FCC559A8-CB2E-461F-864E-CCB99C0FD9A4}"/>
    <dgm:cxn modelId="{51FBB5DF-8135-4366-8222-DE81F23B8412}" type="presParOf" srcId="{8B82EA68-B59A-424E-9756-C221A13DB47F}" destId="{ED72E44C-8498-48F8-9652-E5DD6AC5818D}" srcOrd="0" destOrd="0" presId="urn:microsoft.com/office/officeart/2005/8/layout/radial5"/>
    <dgm:cxn modelId="{792D2027-0F8C-4F5C-9606-4D0A941D9205}" type="presParOf" srcId="{8B82EA68-B59A-424E-9756-C221A13DB47F}" destId="{4731EA70-1FA8-49F5-A6BF-4AE9CB97C303}" srcOrd="1" destOrd="0" presId="urn:microsoft.com/office/officeart/2005/8/layout/radial5"/>
    <dgm:cxn modelId="{95DA866A-F33C-4EE7-B953-CFCF32ED92C8}" type="presParOf" srcId="{4731EA70-1FA8-49F5-A6BF-4AE9CB97C303}" destId="{8D15C70B-27DC-4BC4-8B54-1A6B8CC1DBC1}" srcOrd="0" destOrd="0" presId="urn:microsoft.com/office/officeart/2005/8/layout/radial5"/>
    <dgm:cxn modelId="{1356D4FD-4207-4C9A-B9CA-850A6F4955E7}" type="presParOf" srcId="{8B82EA68-B59A-424E-9756-C221A13DB47F}" destId="{E2EC1D87-F728-458A-8AB1-7A3D78F9D25E}" srcOrd="2" destOrd="0" presId="urn:microsoft.com/office/officeart/2005/8/layout/radial5"/>
    <dgm:cxn modelId="{B5E20CA1-BC3D-4DCA-B730-87B152A71D53}" type="presParOf" srcId="{8B82EA68-B59A-424E-9756-C221A13DB47F}" destId="{A0E222DD-64BD-4A89-BBB9-2B80D8318D4A}" srcOrd="3" destOrd="0" presId="urn:microsoft.com/office/officeart/2005/8/layout/radial5"/>
    <dgm:cxn modelId="{3E52071D-A505-4A8D-B9F1-3F8D1B784324}" type="presParOf" srcId="{A0E222DD-64BD-4A89-BBB9-2B80D8318D4A}" destId="{839DF450-14DD-4280-9AEE-DA73938E9B9D}" srcOrd="0" destOrd="0" presId="urn:microsoft.com/office/officeart/2005/8/layout/radial5"/>
    <dgm:cxn modelId="{86312009-C9C5-4CDC-8039-2304D0AB405E}" type="presParOf" srcId="{8B82EA68-B59A-424E-9756-C221A13DB47F}" destId="{73BC26A8-8D0F-45E6-9E3B-37EADD227262}" srcOrd="4" destOrd="0" presId="urn:microsoft.com/office/officeart/2005/8/layout/radial5"/>
    <dgm:cxn modelId="{94A2B4DB-695A-4AD3-A330-C1536359445E}" type="presParOf" srcId="{8B82EA68-B59A-424E-9756-C221A13DB47F}" destId="{06F93DE9-E67A-4CE1-BC6B-5C458B1137B0}" srcOrd="5" destOrd="0" presId="urn:microsoft.com/office/officeart/2005/8/layout/radial5"/>
    <dgm:cxn modelId="{96D2FA4F-5C33-4DB8-AE53-55CFD8519781}" type="presParOf" srcId="{06F93DE9-E67A-4CE1-BC6B-5C458B1137B0}" destId="{DA660ED5-C4B7-4208-928A-B8DD66837486}" srcOrd="0" destOrd="0" presId="urn:microsoft.com/office/officeart/2005/8/layout/radial5"/>
    <dgm:cxn modelId="{13FF1D32-0FBA-4B13-8A6E-1DC16EF285F0}" type="presParOf" srcId="{8B82EA68-B59A-424E-9756-C221A13DB47F}" destId="{D8B200F5-4D07-49B2-A587-C2FE6CEC49F8}" srcOrd="6" destOrd="0" presId="urn:microsoft.com/office/officeart/2005/8/layout/radial5"/>
    <dgm:cxn modelId="{C6AF7EF5-1CBF-4866-82E8-AAC626CCF4C8}" type="presParOf" srcId="{8B82EA68-B59A-424E-9756-C221A13DB47F}" destId="{C481485E-E38C-4518-A609-8D1D62CF917B}" srcOrd="7" destOrd="0" presId="urn:microsoft.com/office/officeart/2005/8/layout/radial5"/>
    <dgm:cxn modelId="{A78FC049-814B-4599-93F6-BED38CEBDC96}" type="presParOf" srcId="{C481485E-E38C-4518-A609-8D1D62CF917B}" destId="{DB024BEC-8C88-4F07-BCA5-811E266A083B}" srcOrd="0" destOrd="0" presId="urn:microsoft.com/office/officeart/2005/8/layout/radial5"/>
    <dgm:cxn modelId="{24947D8E-8F1F-4E90-9EF4-86B2DADECF64}" type="presParOf" srcId="{8B82EA68-B59A-424E-9756-C221A13DB47F}" destId="{0A6C1809-69AA-4BA6-8257-5A11C3557B45}" srcOrd="8" destOrd="0" presId="urn:microsoft.com/office/officeart/2005/8/layout/radial5"/>
    <dgm:cxn modelId="{EA380C98-B3E6-461F-8436-9AFFC2643626}" type="presParOf" srcId="{8B82EA68-B59A-424E-9756-C221A13DB47F}" destId="{FA950D33-9BD9-4D37-A533-789F5554AFB5}" srcOrd="9" destOrd="0" presId="urn:microsoft.com/office/officeart/2005/8/layout/radial5"/>
    <dgm:cxn modelId="{3C0BF7A9-DE81-4A2B-802D-44B79BEE19C4}" type="presParOf" srcId="{FA950D33-9BD9-4D37-A533-789F5554AFB5}" destId="{F326903B-AF5C-41D9-A950-9DE60C069BDF}" srcOrd="0" destOrd="0" presId="urn:microsoft.com/office/officeart/2005/8/layout/radial5"/>
    <dgm:cxn modelId="{E41B9CE6-7861-4A5F-B815-08F09EE828DC}" type="presParOf" srcId="{8B82EA68-B59A-424E-9756-C221A13DB47F}" destId="{EB1C3899-7B42-47CD-912B-DD035472498D}" srcOrd="10" destOrd="0" presId="urn:microsoft.com/office/officeart/2005/8/layout/radial5"/>
    <dgm:cxn modelId="{9193C68F-F9D9-4461-A401-F0C677D09E06}" type="presParOf" srcId="{8B82EA68-B59A-424E-9756-C221A13DB47F}" destId="{2F5553CB-2478-4421-B002-5FA728364A78}" srcOrd="11" destOrd="0" presId="urn:microsoft.com/office/officeart/2005/8/layout/radial5"/>
    <dgm:cxn modelId="{AA759F32-398E-4E8F-A475-5E43133B4F22}" type="presParOf" srcId="{2F5553CB-2478-4421-B002-5FA728364A78}" destId="{881BA4B6-6173-4BE7-ACB0-127409627ABA}" srcOrd="0" destOrd="0" presId="urn:microsoft.com/office/officeart/2005/8/layout/radial5"/>
    <dgm:cxn modelId="{C8DAD6F9-50F3-43B0-B7CC-6102642AAFA2}" type="presParOf" srcId="{8B82EA68-B59A-424E-9756-C221A13DB47F}" destId="{FED909B6-8F19-4D98-AAC2-EBEEF4830C2B}" srcOrd="12" destOrd="0" presId="urn:microsoft.com/office/officeart/2005/8/layout/radial5"/>
  </dgm:cxnLst>
  <dgm:bg>
    <a:gradFill>
      <a:gsLst>
        <a:gs pos="19000">
          <a:srgbClr val="CCECFF"/>
        </a:gs>
        <a:gs pos="13000">
          <a:srgbClr val="00B0F0"/>
        </a:gs>
        <a:gs pos="49000">
          <a:srgbClr val="FFCCCC"/>
        </a:gs>
      </a:gsLst>
      <a:lin ang="5400000" scaled="1"/>
    </a:gradFill>
    <a:effectLst>
      <a:softEdge rad="177800"/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0BBF526-04EF-45C0-9EC2-4E01B954D797}" type="doc">
      <dgm:prSet loTypeId="urn:microsoft.com/office/officeart/2005/8/layout/vList6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6F1E4F-40C8-4B91-BFBE-BC70684B39A7}">
      <dgm:prSet custT="1"/>
      <dgm:spPr>
        <a:solidFill>
          <a:srgbClr val="FFC000"/>
        </a:solidFill>
      </dgm:spPr>
      <dgm:t>
        <a:bodyPr/>
        <a:lstStyle/>
        <a:p>
          <a:pPr algn="ctr"/>
          <a:r>
            <a:rPr lang="ru-RU" altLang="ru-RU" sz="16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Дошкольное образование </a:t>
          </a:r>
        </a:p>
        <a:p>
          <a:pPr algn="ctr"/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415 949тыс. руб., в 2026 году 312 929тыс. руб., в 2027 году 312 138тыс. руб.</a:t>
          </a:r>
          <a:endParaRPr lang="ru-RU" sz="1400" b="1" dirty="0">
            <a:solidFill>
              <a:schemeClr val="tx1"/>
            </a:solidFill>
          </a:endParaRPr>
        </a:p>
      </dgm:t>
    </dgm:pt>
    <dgm:pt modelId="{89A4C72B-8A76-42AF-AFFB-EAA099126AB0}" type="parTrans" cxnId="{F89EF44F-E4FE-4E52-BCBF-C0C7A11E8CC7}">
      <dgm:prSet/>
      <dgm:spPr/>
      <dgm:t>
        <a:bodyPr/>
        <a:lstStyle/>
        <a:p>
          <a:endParaRPr lang="ru-RU"/>
        </a:p>
      </dgm:t>
    </dgm:pt>
    <dgm:pt modelId="{FC44AAB2-2933-4EA7-8DCA-6A406E41455D}" type="sibTrans" cxnId="{F89EF44F-E4FE-4E52-BCBF-C0C7A11E8CC7}">
      <dgm:prSet/>
      <dgm:spPr/>
      <dgm:t>
        <a:bodyPr/>
        <a:lstStyle/>
        <a:p>
          <a:endParaRPr lang="ru-RU"/>
        </a:p>
      </dgm:t>
    </dgm:pt>
    <dgm:pt modelId="{A5E8215A-724A-4E1E-9707-6E7A963989E3}">
      <dgm:prSet custT="1"/>
      <dgm:spPr>
        <a:solidFill>
          <a:srgbClr val="FFC000"/>
        </a:solidFill>
      </dgm:spPr>
      <dgm:t>
        <a:bodyPr/>
        <a:lstStyle/>
        <a:p>
          <a:pPr algn="ctr">
            <a:lnSpc>
              <a:spcPct val="100000"/>
            </a:lnSpc>
          </a:pPr>
          <a:r>
            <a:rPr lang="ru-RU" altLang="ru-RU" sz="16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Дополнительное образование </a:t>
          </a:r>
        </a:p>
        <a:p>
          <a:pPr algn="ctr">
            <a:lnSpc>
              <a:spcPct val="100000"/>
            </a:lnSpc>
          </a:pPr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127 337 тыс. руб., в 2026 году 116 001тыс. руб., в 2027 году 115 978 тыс. руб. </a:t>
          </a:r>
          <a:endParaRPr lang="ru-RU" sz="1400" b="1" dirty="0">
            <a:solidFill>
              <a:schemeClr val="tx1"/>
            </a:solidFill>
          </a:endParaRPr>
        </a:p>
      </dgm:t>
    </dgm:pt>
    <dgm:pt modelId="{14A2CA16-7C73-4DFE-BB47-FD9A1F6EF49B}" type="parTrans" cxnId="{95AE52D3-4695-4FBE-B874-CF1E574DB9BC}">
      <dgm:prSet/>
      <dgm:spPr/>
      <dgm:t>
        <a:bodyPr/>
        <a:lstStyle/>
        <a:p>
          <a:endParaRPr lang="ru-RU"/>
        </a:p>
      </dgm:t>
    </dgm:pt>
    <dgm:pt modelId="{6C210655-58C2-405E-8C5D-2D2865381491}" type="sibTrans" cxnId="{95AE52D3-4695-4FBE-B874-CF1E574DB9BC}">
      <dgm:prSet/>
      <dgm:spPr/>
      <dgm:t>
        <a:bodyPr/>
        <a:lstStyle/>
        <a:p>
          <a:endParaRPr lang="ru-RU"/>
        </a:p>
      </dgm:t>
    </dgm:pt>
    <dgm:pt modelId="{AF0EC86C-FC88-4989-9DDC-3975BE9E1C2C}">
      <dgm:prSet custT="1"/>
      <dgm:spPr>
        <a:solidFill>
          <a:srgbClr val="FFC000"/>
        </a:solidFill>
      </dgm:spPr>
      <dgm:t>
        <a:bodyPr/>
        <a:lstStyle/>
        <a:p>
          <a:r>
            <a:rPr lang="ru-RU" sz="1600" b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Молодежная политика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2025-2027 годах 1 679 тыс. руб. ежегодно 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F98997-07D7-4851-A36A-C333AA3D7C27}" type="parTrans" cxnId="{34972600-F5A0-49BF-9F14-C29D2F81E991}">
      <dgm:prSet/>
      <dgm:spPr/>
      <dgm:t>
        <a:bodyPr/>
        <a:lstStyle/>
        <a:p>
          <a:endParaRPr lang="ru-RU"/>
        </a:p>
      </dgm:t>
    </dgm:pt>
    <dgm:pt modelId="{4D0633D1-E897-4084-8A94-77154A166F45}" type="sibTrans" cxnId="{34972600-F5A0-49BF-9F14-C29D2F81E991}">
      <dgm:prSet/>
      <dgm:spPr/>
      <dgm:t>
        <a:bodyPr/>
        <a:lstStyle/>
        <a:p>
          <a:endParaRPr lang="ru-RU"/>
        </a:p>
      </dgm:t>
    </dgm:pt>
    <dgm:pt modelId="{ECDBCCDF-5A9D-47BB-B986-3EE60DFD58BA}">
      <dgm:prSet custT="1"/>
      <dgm:spPr>
        <a:solidFill>
          <a:srgbClr val="FFC000"/>
        </a:solidFill>
      </dgm:spPr>
      <dgm:t>
        <a:bodyPr/>
        <a:lstStyle/>
        <a:p>
          <a:r>
            <a:rPr lang="ru-RU" sz="16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Общее образование 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388 922тыс. руб., в 2026 году 359 559 тыс. руб., в 2027 году 359 559тыс. руб.</a:t>
          </a:r>
          <a:endParaRPr lang="ru-RU" sz="1400" b="1" dirty="0">
            <a:solidFill>
              <a:schemeClr val="tx1"/>
            </a:solidFill>
          </a:endParaRPr>
        </a:p>
      </dgm:t>
    </dgm:pt>
    <dgm:pt modelId="{B55B2137-4D64-47C0-9A8F-7B61E3BD046E}" type="parTrans" cxnId="{426A7511-C0CD-40DB-BAE0-99371123CCB0}">
      <dgm:prSet/>
      <dgm:spPr/>
      <dgm:t>
        <a:bodyPr/>
        <a:lstStyle/>
        <a:p>
          <a:endParaRPr lang="ru-RU"/>
        </a:p>
      </dgm:t>
    </dgm:pt>
    <dgm:pt modelId="{59DDDB07-A4F8-4BEA-84FE-93A3B4F0CCB1}" type="sibTrans" cxnId="{426A7511-C0CD-40DB-BAE0-99371123CCB0}">
      <dgm:prSet/>
      <dgm:spPr/>
      <dgm:t>
        <a:bodyPr/>
        <a:lstStyle/>
        <a:p>
          <a:endParaRPr lang="ru-RU"/>
        </a:p>
      </dgm:t>
    </dgm:pt>
    <dgm:pt modelId="{A6C4667A-4463-4A98-89CA-2F395684788F}">
      <dgm:prSet custT="1"/>
      <dgm:spPr>
        <a:solidFill>
          <a:srgbClr val="FFC000"/>
        </a:solidFill>
      </dgm:spPr>
      <dgm:t>
        <a:bodyPr/>
        <a:lstStyle/>
        <a:p>
          <a:r>
            <a:rPr lang="ru-RU" sz="16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Профессиональная подготовка, переподготовка и повышение квалификации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728  тыс. руб., в 2026 году 549 тыс. руб., в 2027 году 527 тыс. руб.</a:t>
          </a:r>
          <a:endParaRPr lang="ru-RU" sz="1400" b="1" dirty="0">
            <a:solidFill>
              <a:schemeClr val="tx1"/>
            </a:solidFill>
          </a:endParaRPr>
        </a:p>
      </dgm:t>
    </dgm:pt>
    <dgm:pt modelId="{29D5ACCC-98C3-43C9-BF04-B69C78B18D53}" type="parTrans" cxnId="{FB691736-4ADF-4872-A7D0-01FF9B442EE5}">
      <dgm:prSet/>
      <dgm:spPr/>
      <dgm:t>
        <a:bodyPr/>
        <a:lstStyle/>
        <a:p>
          <a:endParaRPr lang="ru-RU"/>
        </a:p>
      </dgm:t>
    </dgm:pt>
    <dgm:pt modelId="{F8AA6A10-2386-4E30-939E-D90DB1ECEC3C}" type="sibTrans" cxnId="{FB691736-4ADF-4872-A7D0-01FF9B442EE5}">
      <dgm:prSet/>
      <dgm:spPr/>
      <dgm:t>
        <a:bodyPr/>
        <a:lstStyle/>
        <a:p>
          <a:endParaRPr lang="ru-RU"/>
        </a:p>
      </dgm:t>
    </dgm:pt>
    <dgm:pt modelId="{6F8DB953-AC38-473E-B77C-B2BA0E93F9B4}">
      <dgm:prSet custT="1"/>
      <dgm:spPr>
        <a:solidFill>
          <a:srgbClr val="FFC000"/>
        </a:solidFill>
      </dgm:spPr>
      <dgm:t>
        <a:bodyPr/>
        <a:lstStyle/>
        <a:p>
          <a:r>
            <a:rPr lang="ru-RU" sz="1600" b="1" u="sng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Другие вопросы в области образования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72 977тыс. руб., в 2026 году 67 853тыс. руб., в 2027 году 67 337тыс. руб.</a:t>
          </a:r>
          <a:endParaRPr lang="ru-RU" sz="1400" b="1" dirty="0">
            <a:solidFill>
              <a:schemeClr val="tx1"/>
            </a:solidFill>
          </a:endParaRPr>
        </a:p>
      </dgm:t>
    </dgm:pt>
    <dgm:pt modelId="{AE880178-4BCB-45C8-825E-383AE08A3664}" type="sibTrans" cxnId="{9D31DAE8-3525-4C78-90C3-A2A47E8E9322}">
      <dgm:prSet/>
      <dgm:spPr/>
      <dgm:t>
        <a:bodyPr/>
        <a:lstStyle/>
        <a:p>
          <a:endParaRPr lang="ru-RU"/>
        </a:p>
      </dgm:t>
    </dgm:pt>
    <dgm:pt modelId="{D7DF1D39-C0D1-44E9-AB6C-DF4C500CD858}" type="parTrans" cxnId="{9D31DAE8-3525-4C78-90C3-A2A47E8E9322}">
      <dgm:prSet/>
      <dgm:spPr/>
      <dgm:t>
        <a:bodyPr/>
        <a:lstStyle/>
        <a:p>
          <a:endParaRPr lang="ru-RU"/>
        </a:p>
      </dgm:t>
    </dgm:pt>
    <dgm:pt modelId="{6552E5FE-A3B6-4140-A865-25DDC6718DB3}" type="pres">
      <dgm:prSet presAssocID="{50BBF526-04EF-45C0-9EC2-4E01B954D79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FFF5CB9-C037-48E5-B762-3A2DF953AE14}" type="pres">
      <dgm:prSet presAssocID="{106F1E4F-40C8-4B91-BFBE-BC70684B39A7}" presName="linNode" presStyleCnt="0"/>
      <dgm:spPr/>
    </dgm:pt>
    <dgm:pt modelId="{A82ADDEE-06CD-44EC-AF88-85306A2B030A}" type="pres">
      <dgm:prSet presAssocID="{106F1E4F-40C8-4B91-BFBE-BC70684B39A7}" presName="parentShp" presStyleLbl="node1" presStyleIdx="0" presStyleCnt="6" custAng="0" custScaleX="851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C82E6A-CB37-4868-B94D-2DCD63C07F5D}" type="pres">
      <dgm:prSet presAssocID="{106F1E4F-40C8-4B91-BFBE-BC70684B39A7}" presName="childShp" presStyleLbl="bgAccFollowNode1" presStyleIdx="0" presStyleCnt="6">
        <dgm:presLayoutVars>
          <dgm:bulletEnabled val="1"/>
        </dgm:presLayoutVars>
      </dgm:prSet>
      <dgm:spPr/>
    </dgm:pt>
    <dgm:pt modelId="{0857AAA3-3302-4237-A545-94A4B568E446}" type="pres">
      <dgm:prSet presAssocID="{FC44AAB2-2933-4EA7-8DCA-6A406E41455D}" presName="spacing" presStyleCnt="0"/>
      <dgm:spPr/>
    </dgm:pt>
    <dgm:pt modelId="{357C373F-547E-42CF-8E00-0A7B03F5A9FF}" type="pres">
      <dgm:prSet presAssocID="{ECDBCCDF-5A9D-47BB-B986-3EE60DFD58BA}" presName="linNode" presStyleCnt="0"/>
      <dgm:spPr/>
    </dgm:pt>
    <dgm:pt modelId="{C0C0A9C9-6BA8-4ADD-BAC1-1A4BF386A0C9}" type="pres">
      <dgm:prSet presAssocID="{ECDBCCDF-5A9D-47BB-B986-3EE60DFD58BA}" presName="parentShp" presStyleLbl="node1" presStyleIdx="1" presStyleCnt="6" custScaleX="851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5EFEA-182D-4A42-B83B-91E3B719441A}" type="pres">
      <dgm:prSet presAssocID="{ECDBCCDF-5A9D-47BB-B986-3EE60DFD58BA}" presName="childShp" presStyleLbl="bgAccFollowNode1" presStyleIdx="1" presStyleCnt="6">
        <dgm:presLayoutVars>
          <dgm:bulletEnabled val="1"/>
        </dgm:presLayoutVars>
      </dgm:prSet>
      <dgm:spPr/>
    </dgm:pt>
    <dgm:pt modelId="{03B7BD79-5917-4B4F-82BB-303CAED3ABEE}" type="pres">
      <dgm:prSet presAssocID="{59DDDB07-A4F8-4BEA-84FE-93A3B4F0CCB1}" presName="spacing" presStyleCnt="0"/>
      <dgm:spPr/>
    </dgm:pt>
    <dgm:pt modelId="{2EFDC2D6-D4AE-4166-A378-E34717606525}" type="pres">
      <dgm:prSet presAssocID="{A5E8215A-724A-4E1E-9707-6E7A963989E3}" presName="linNode" presStyleCnt="0"/>
      <dgm:spPr/>
    </dgm:pt>
    <dgm:pt modelId="{9B3E396C-C0B7-49D1-921C-FFC97F0FBBAA}" type="pres">
      <dgm:prSet presAssocID="{A5E8215A-724A-4E1E-9707-6E7A963989E3}" presName="parentShp" presStyleLbl="node1" presStyleIdx="2" presStyleCnt="6" custScaleX="851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40D17-4069-4094-B210-67108F6675D6}" type="pres">
      <dgm:prSet presAssocID="{A5E8215A-724A-4E1E-9707-6E7A963989E3}" presName="childShp" presStyleLbl="bgAccFollowNode1" presStyleIdx="2" presStyleCnt="6">
        <dgm:presLayoutVars>
          <dgm:bulletEnabled val="1"/>
        </dgm:presLayoutVars>
      </dgm:prSet>
      <dgm:spPr/>
    </dgm:pt>
    <dgm:pt modelId="{61C9DD53-2FC7-4497-9FFA-EA59EDC8C347}" type="pres">
      <dgm:prSet presAssocID="{6C210655-58C2-405E-8C5D-2D2865381491}" presName="spacing" presStyleCnt="0"/>
      <dgm:spPr/>
    </dgm:pt>
    <dgm:pt modelId="{87F37CBE-83AA-4A27-92B5-0579C7AD96E7}" type="pres">
      <dgm:prSet presAssocID="{A6C4667A-4463-4A98-89CA-2F395684788F}" presName="linNode" presStyleCnt="0"/>
      <dgm:spPr/>
    </dgm:pt>
    <dgm:pt modelId="{405CB428-D16D-496D-9270-5397FB670901}" type="pres">
      <dgm:prSet presAssocID="{A6C4667A-4463-4A98-89CA-2F395684788F}" presName="parentShp" presStyleLbl="node1" presStyleIdx="3" presStyleCnt="6" custScaleX="851913" custScaleY="128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8B3A8-B21F-470B-BE77-47BDC07EE6E0}" type="pres">
      <dgm:prSet presAssocID="{A6C4667A-4463-4A98-89CA-2F395684788F}" presName="childShp" presStyleLbl="bgAccFollowNode1" presStyleIdx="3" presStyleCnt="6">
        <dgm:presLayoutVars>
          <dgm:bulletEnabled val="1"/>
        </dgm:presLayoutVars>
      </dgm:prSet>
      <dgm:spPr/>
    </dgm:pt>
    <dgm:pt modelId="{EF464EA7-19B0-45B9-94EF-3D458C21A3B2}" type="pres">
      <dgm:prSet presAssocID="{F8AA6A10-2386-4E30-939E-D90DB1ECEC3C}" presName="spacing" presStyleCnt="0"/>
      <dgm:spPr/>
    </dgm:pt>
    <dgm:pt modelId="{47888189-1FA4-4396-9DF5-A6D66F4DEE6E}" type="pres">
      <dgm:prSet presAssocID="{AF0EC86C-FC88-4989-9DDC-3975BE9E1C2C}" presName="linNode" presStyleCnt="0"/>
      <dgm:spPr/>
    </dgm:pt>
    <dgm:pt modelId="{9935E2BB-3779-42C3-975C-4FCD2F7C22CE}" type="pres">
      <dgm:prSet presAssocID="{AF0EC86C-FC88-4989-9DDC-3975BE9E1C2C}" presName="parentShp" presStyleLbl="node1" presStyleIdx="4" presStyleCnt="6" custScaleX="851913" custScaleY="84984" custLinFactNeighborX="-2369" custLinFactNeighborY="10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E0E15-767A-45FA-BA19-EEA26FF4B59E}" type="pres">
      <dgm:prSet presAssocID="{AF0EC86C-FC88-4989-9DDC-3975BE9E1C2C}" presName="childShp" presStyleLbl="bgAccFollowNode1" presStyleIdx="4" presStyleCnt="6">
        <dgm:presLayoutVars>
          <dgm:bulletEnabled val="1"/>
        </dgm:presLayoutVars>
      </dgm:prSet>
      <dgm:spPr/>
    </dgm:pt>
    <dgm:pt modelId="{9ADEFCD3-B9C3-49EE-9AEC-791E26E37BBE}" type="pres">
      <dgm:prSet presAssocID="{4D0633D1-E897-4084-8A94-77154A166F45}" presName="spacing" presStyleCnt="0"/>
      <dgm:spPr/>
    </dgm:pt>
    <dgm:pt modelId="{F74C134F-A712-445B-8174-B08712EEF3A4}" type="pres">
      <dgm:prSet presAssocID="{6F8DB953-AC38-473E-B77C-B2BA0E93F9B4}" presName="linNode" presStyleCnt="0"/>
      <dgm:spPr/>
    </dgm:pt>
    <dgm:pt modelId="{A5247356-133C-4651-85B3-8CEF661EF1A0}" type="pres">
      <dgm:prSet presAssocID="{6F8DB953-AC38-473E-B77C-B2BA0E93F9B4}" presName="parentShp" presStyleLbl="node1" presStyleIdx="5" presStyleCnt="6" custScaleX="851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DBDC22-DC13-4883-97A4-BD0A0C6827CF}" type="pres">
      <dgm:prSet presAssocID="{6F8DB953-AC38-473E-B77C-B2BA0E93F9B4}" presName="childShp" presStyleLbl="bgAccFollowNode1" presStyleIdx="5" presStyleCnt="6">
        <dgm:presLayoutVars>
          <dgm:bulletEnabled val="1"/>
        </dgm:presLayoutVars>
      </dgm:prSet>
      <dgm:spPr/>
    </dgm:pt>
  </dgm:ptLst>
  <dgm:cxnLst>
    <dgm:cxn modelId="{F89EF44F-E4FE-4E52-BCBF-C0C7A11E8CC7}" srcId="{50BBF526-04EF-45C0-9EC2-4E01B954D797}" destId="{106F1E4F-40C8-4B91-BFBE-BC70684B39A7}" srcOrd="0" destOrd="0" parTransId="{89A4C72B-8A76-42AF-AFFB-EAA099126AB0}" sibTransId="{FC44AAB2-2933-4EA7-8DCA-6A406E41455D}"/>
    <dgm:cxn modelId="{99912B58-9DFA-421C-8146-0445B088236A}" type="presOf" srcId="{A5E8215A-724A-4E1E-9707-6E7A963989E3}" destId="{9B3E396C-C0B7-49D1-921C-FFC97F0FBBAA}" srcOrd="0" destOrd="0" presId="urn:microsoft.com/office/officeart/2005/8/layout/vList6"/>
    <dgm:cxn modelId="{0DE9D1C5-0144-4592-ADF1-B2A9567DA444}" type="presOf" srcId="{50BBF526-04EF-45C0-9EC2-4E01B954D797}" destId="{6552E5FE-A3B6-4140-A865-25DDC6718DB3}" srcOrd="0" destOrd="0" presId="urn:microsoft.com/office/officeart/2005/8/layout/vList6"/>
    <dgm:cxn modelId="{FB691736-4ADF-4872-A7D0-01FF9B442EE5}" srcId="{50BBF526-04EF-45C0-9EC2-4E01B954D797}" destId="{A6C4667A-4463-4A98-89CA-2F395684788F}" srcOrd="3" destOrd="0" parTransId="{29D5ACCC-98C3-43C9-BF04-B69C78B18D53}" sibTransId="{F8AA6A10-2386-4E30-939E-D90DB1ECEC3C}"/>
    <dgm:cxn modelId="{48D5DAB4-A14F-490A-938A-9CD542BF46D0}" type="presOf" srcId="{106F1E4F-40C8-4B91-BFBE-BC70684B39A7}" destId="{A82ADDEE-06CD-44EC-AF88-85306A2B030A}" srcOrd="0" destOrd="0" presId="urn:microsoft.com/office/officeart/2005/8/layout/vList6"/>
    <dgm:cxn modelId="{9D66E628-1CB1-41A2-AE2E-B81D66C24877}" type="presOf" srcId="{A6C4667A-4463-4A98-89CA-2F395684788F}" destId="{405CB428-D16D-496D-9270-5397FB670901}" srcOrd="0" destOrd="0" presId="urn:microsoft.com/office/officeart/2005/8/layout/vList6"/>
    <dgm:cxn modelId="{426A7511-C0CD-40DB-BAE0-99371123CCB0}" srcId="{50BBF526-04EF-45C0-9EC2-4E01B954D797}" destId="{ECDBCCDF-5A9D-47BB-B986-3EE60DFD58BA}" srcOrd="1" destOrd="0" parTransId="{B55B2137-4D64-47C0-9A8F-7B61E3BD046E}" sibTransId="{59DDDB07-A4F8-4BEA-84FE-93A3B4F0CCB1}"/>
    <dgm:cxn modelId="{95AE52D3-4695-4FBE-B874-CF1E574DB9BC}" srcId="{50BBF526-04EF-45C0-9EC2-4E01B954D797}" destId="{A5E8215A-724A-4E1E-9707-6E7A963989E3}" srcOrd="2" destOrd="0" parTransId="{14A2CA16-7C73-4DFE-BB47-FD9A1F6EF49B}" sibTransId="{6C210655-58C2-405E-8C5D-2D2865381491}"/>
    <dgm:cxn modelId="{34972600-F5A0-49BF-9F14-C29D2F81E991}" srcId="{50BBF526-04EF-45C0-9EC2-4E01B954D797}" destId="{AF0EC86C-FC88-4989-9DDC-3975BE9E1C2C}" srcOrd="4" destOrd="0" parTransId="{24F98997-07D7-4851-A36A-C333AA3D7C27}" sibTransId="{4D0633D1-E897-4084-8A94-77154A166F45}"/>
    <dgm:cxn modelId="{9D31DAE8-3525-4C78-90C3-A2A47E8E9322}" srcId="{50BBF526-04EF-45C0-9EC2-4E01B954D797}" destId="{6F8DB953-AC38-473E-B77C-B2BA0E93F9B4}" srcOrd="5" destOrd="0" parTransId="{D7DF1D39-C0D1-44E9-AB6C-DF4C500CD858}" sibTransId="{AE880178-4BCB-45C8-825E-383AE08A3664}"/>
    <dgm:cxn modelId="{5C9C4A4A-12AF-4666-9E4F-BE08CED20A3A}" type="presOf" srcId="{AF0EC86C-FC88-4989-9DDC-3975BE9E1C2C}" destId="{9935E2BB-3779-42C3-975C-4FCD2F7C22CE}" srcOrd="0" destOrd="0" presId="urn:microsoft.com/office/officeart/2005/8/layout/vList6"/>
    <dgm:cxn modelId="{E2267A7B-29A6-42DF-A1B4-0F3FFBA2AB13}" type="presOf" srcId="{ECDBCCDF-5A9D-47BB-B986-3EE60DFD58BA}" destId="{C0C0A9C9-6BA8-4ADD-BAC1-1A4BF386A0C9}" srcOrd="0" destOrd="0" presId="urn:microsoft.com/office/officeart/2005/8/layout/vList6"/>
    <dgm:cxn modelId="{9B95E5E8-0365-4FB6-B0A6-F356106BB1CE}" type="presOf" srcId="{6F8DB953-AC38-473E-B77C-B2BA0E93F9B4}" destId="{A5247356-133C-4651-85B3-8CEF661EF1A0}" srcOrd="0" destOrd="0" presId="urn:microsoft.com/office/officeart/2005/8/layout/vList6"/>
    <dgm:cxn modelId="{71FEA74C-C04F-481E-AA5B-3FE89D0258BF}" type="presParOf" srcId="{6552E5FE-A3B6-4140-A865-25DDC6718DB3}" destId="{5FFF5CB9-C037-48E5-B762-3A2DF953AE14}" srcOrd="0" destOrd="0" presId="urn:microsoft.com/office/officeart/2005/8/layout/vList6"/>
    <dgm:cxn modelId="{7F3A9442-5A63-4927-BC5D-CC3F6419FC1E}" type="presParOf" srcId="{5FFF5CB9-C037-48E5-B762-3A2DF953AE14}" destId="{A82ADDEE-06CD-44EC-AF88-85306A2B030A}" srcOrd="0" destOrd="0" presId="urn:microsoft.com/office/officeart/2005/8/layout/vList6"/>
    <dgm:cxn modelId="{3C8DFAA5-F672-4F68-96DC-F3A32196139A}" type="presParOf" srcId="{5FFF5CB9-C037-48E5-B762-3A2DF953AE14}" destId="{C3C82E6A-CB37-4868-B94D-2DCD63C07F5D}" srcOrd="1" destOrd="0" presId="urn:microsoft.com/office/officeart/2005/8/layout/vList6"/>
    <dgm:cxn modelId="{D25920CA-B106-4671-AC2B-73569420D600}" type="presParOf" srcId="{6552E5FE-A3B6-4140-A865-25DDC6718DB3}" destId="{0857AAA3-3302-4237-A545-94A4B568E446}" srcOrd="1" destOrd="0" presId="urn:microsoft.com/office/officeart/2005/8/layout/vList6"/>
    <dgm:cxn modelId="{8D7084DA-2E96-47AF-9972-3952CB534DCC}" type="presParOf" srcId="{6552E5FE-A3B6-4140-A865-25DDC6718DB3}" destId="{357C373F-547E-42CF-8E00-0A7B03F5A9FF}" srcOrd="2" destOrd="0" presId="urn:microsoft.com/office/officeart/2005/8/layout/vList6"/>
    <dgm:cxn modelId="{7492F37A-5C49-4A70-B2FD-4656E017E521}" type="presParOf" srcId="{357C373F-547E-42CF-8E00-0A7B03F5A9FF}" destId="{C0C0A9C9-6BA8-4ADD-BAC1-1A4BF386A0C9}" srcOrd="0" destOrd="0" presId="urn:microsoft.com/office/officeart/2005/8/layout/vList6"/>
    <dgm:cxn modelId="{4D717BD6-0924-488C-ACB4-6A952D599CEB}" type="presParOf" srcId="{357C373F-547E-42CF-8E00-0A7B03F5A9FF}" destId="{D705EFEA-182D-4A42-B83B-91E3B719441A}" srcOrd="1" destOrd="0" presId="urn:microsoft.com/office/officeart/2005/8/layout/vList6"/>
    <dgm:cxn modelId="{8085B48E-FFCD-4E5D-88A9-9A759D0A8453}" type="presParOf" srcId="{6552E5FE-A3B6-4140-A865-25DDC6718DB3}" destId="{03B7BD79-5917-4B4F-82BB-303CAED3ABEE}" srcOrd="3" destOrd="0" presId="urn:microsoft.com/office/officeart/2005/8/layout/vList6"/>
    <dgm:cxn modelId="{A3F62A22-2602-4773-823E-3F58F8CC7315}" type="presParOf" srcId="{6552E5FE-A3B6-4140-A865-25DDC6718DB3}" destId="{2EFDC2D6-D4AE-4166-A378-E34717606525}" srcOrd="4" destOrd="0" presId="urn:microsoft.com/office/officeart/2005/8/layout/vList6"/>
    <dgm:cxn modelId="{A324BB08-0C85-49BB-8806-2E2A39022B6F}" type="presParOf" srcId="{2EFDC2D6-D4AE-4166-A378-E34717606525}" destId="{9B3E396C-C0B7-49D1-921C-FFC97F0FBBAA}" srcOrd="0" destOrd="0" presId="urn:microsoft.com/office/officeart/2005/8/layout/vList6"/>
    <dgm:cxn modelId="{F289A1B4-95D2-436F-8A0A-D6927616BC54}" type="presParOf" srcId="{2EFDC2D6-D4AE-4166-A378-E34717606525}" destId="{0C040D17-4069-4094-B210-67108F6675D6}" srcOrd="1" destOrd="0" presId="urn:microsoft.com/office/officeart/2005/8/layout/vList6"/>
    <dgm:cxn modelId="{5589490C-E7C4-466C-A09E-8D8EC6B2F56D}" type="presParOf" srcId="{6552E5FE-A3B6-4140-A865-25DDC6718DB3}" destId="{61C9DD53-2FC7-4497-9FFA-EA59EDC8C347}" srcOrd="5" destOrd="0" presId="urn:microsoft.com/office/officeart/2005/8/layout/vList6"/>
    <dgm:cxn modelId="{A2BA05D9-3123-4398-8206-4C9436A0A5E2}" type="presParOf" srcId="{6552E5FE-A3B6-4140-A865-25DDC6718DB3}" destId="{87F37CBE-83AA-4A27-92B5-0579C7AD96E7}" srcOrd="6" destOrd="0" presId="urn:microsoft.com/office/officeart/2005/8/layout/vList6"/>
    <dgm:cxn modelId="{618A2F79-4EE2-4007-AD79-B1126266CA6B}" type="presParOf" srcId="{87F37CBE-83AA-4A27-92B5-0579C7AD96E7}" destId="{405CB428-D16D-496D-9270-5397FB670901}" srcOrd="0" destOrd="0" presId="urn:microsoft.com/office/officeart/2005/8/layout/vList6"/>
    <dgm:cxn modelId="{95843698-A8EA-40E2-A82E-D934BEFF0AC4}" type="presParOf" srcId="{87F37CBE-83AA-4A27-92B5-0579C7AD96E7}" destId="{2358B3A8-B21F-470B-BE77-47BDC07EE6E0}" srcOrd="1" destOrd="0" presId="urn:microsoft.com/office/officeart/2005/8/layout/vList6"/>
    <dgm:cxn modelId="{B9C3A901-1A40-48EE-BFF6-611137933EF1}" type="presParOf" srcId="{6552E5FE-A3B6-4140-A865-25DDC6718DB3}" destId="{EF464EA7-19B0-45B9-94EF-3D458C21A3B2}" srcOrd="7" destOrd="0" presId="urn:microsoft.com/office/officeart/2005/8/layout/vList6"/>
    <dgm:cxn modelId="{09DE8667-5546-4919-B310-6F56117E8B04}" type="presParOf" srcId="{6552E5FE-A3B6-4140-A865-25DDC6718DB3}" destId="{47888189-1FA4-4396-9DF5-A6D66F4DEE6E}" srcOrd="8" destOrd="0" presId="urn:microsoft.com/office/officeart/2005/8/layout/vList6"/>
    <dgm:cxn modelId="{72114AE7-6BED-47EF-87A3-D0AF3BC43687}" type="presParOf" srcId="{47888189-1FA4-4396-9DF5-A6D66F4DEE6E}" destId="{9935E2BB-3779-42C3-975C-4FCD2F7C22CE}" srcOrd="0" destOrd="0" presId="urn:microsoft.com/office/officeart/2005/8/layout/vList6"/>
    <dgm:cxn modelId="{57AC302A-20D2-4E68-9D81-87F4438EBC6D}" type="presParOf" srcId="{47888189-1FA4-4396-9DF5-A6D66F4DEE6E}" destId="{FD9E0E15-767A-45FA-BA19-EEA26FF4B59E}" srcOrd="1" destOrd="0" presId="urn:microsoft.com/office/officeart/2005/8/layout/vList6"/>
    <dgm:cxn modelId="{07B3CBDA-D216-4CD6-A0DC-A17C69CB7BF7}" type="presParOf" srcId="{6552E5FE-A3B6-4140-A865-25DDC6718DB3}" destId="{9ADEFCD3-B9C3-49EE-9AEC-791E26E37BBE}" srcOrd="9" destOrd="0" presId="urn:microsoft.com/office/officeart/2005/8/layout/vList6"/>
    <dgm:cxn modelId="{3FC23249-2C40-4FA0-BF48-5B8770FA25DC}" type="presParOf" srcId="{6552E5FE-A3B6-4140-A865-25DDC6718DB3}" destId="{F74C134F-A712-445B-8174-B08712EEF3A4}" srcOrd="10" destOrd="0" presId="urn:microsoft.com/office/officeart/2005/8/layout/vList6"/>
    <dgm:cxn modelId="{D5CE80A1-5D1F-48CC-9651-0CAF0EB0CC7F}" type="presParOf" srcId="{F74C134F-A712-445B-8174-B08712EEF3A4}" destId="{A5247356-133C-4651-85B3-8CEF661EF1A0}" srcOrd="0" destOrd="0" presId="urn:microsoft.com/office/officeart/2005/8/layout/vList6"/>
    <dgm:cxn modelId="{40329666-2433-4160-97F8-1FDC746AC66A}" type="presParOf" srcId="{F74C134F-A712-445B-8174-B08712EEF3A4}" destId="{77DBDC22-DC13-4883-97A4-BD0A0C6827C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7497DB-39E8-4BEC-8089-0BA1E76F6AA8}">
      <dsp:nvSpPr>
        <dsp:cNvPr id="0" name=""/>
        <dsp:cNvSpPr/>
      </dsp:nvSpPr>
      <dsp:spPr>
        <a:xfrm>
          <a:off x="0" y="0"/>
          <a:ext cx="3752691" cy="10728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Разработка проекта бюджета</a:t>
          </a:r>
          <a:endParaRPr lang="ru-RU" sz="1800" kern="1200" dirty="0"/>
        </a:p>
      </dsp:txBody>
      <dsp:txXfrm>
        <a:off x="31424" y="31424"/>
        <a:ext cx="2504293" cy="1010048"/>
      </dsp:txXfrm>
    </dsp:sp>
    <dsp:sp modelId="{65639171-4E64-44E3-977F-BA12D0C10DFC}">
      <dsp:nvSpPr>
        <dsp:cNvPr id="0" name=""/>
        <dsp:cNvSpPr/>
      </dsp:nvSpPr>
      <dsp:spPr>
        <a:xfrm>
          <a:off x="314287" y="1267967"/>
          <a:ext cx="3752691" cy="10728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Рассмотрение и утверждение проекта бюджета</a:t>
          </a:r>
          <a:endParaRPr lang="ru-RU" sz="1800" kern="1200" dirty="0"/>
        </a:p>
      </dsp:txBody>
      <dsp:txXfrm>
        <a:off x="345711" y="1299391"/>
        <a:ext cx="2678172" cy="1010048"/>
      </dsp:txXfrm>
    </dsp:sp>
    <dsp:sp modelId="{A22AFD28-8DB5-48BB-85B3-56202AA1F186}">
      <dsp:nvSpPr>
        <dsp:cNvPr id="0" name=""/>
        <dsp:cNvSpPr/>
      </dsp:nvSpPr>
      <dsp:spPr>
        <a:xfrm>
          <a:off x="623884" y="2535936"/>
          <a:ext cx="3752691" cy="10728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Исполнение бюджета</a:t>
          </a:r>
          <a:endParaRPr lang="ru-RU" sz="1800" kern="1200" dirty="0"/>
        </a:p>
      </dsp:txBody>
      <dsp:txXfrm>
        <a:off x="655308" y="2567360"/>
        <a:ext cx="2682863" cy="1010048"/>
      </dsp:txXfrm>
    </dsp:sp>
    <dsp:sp modelId="{40EDA868-FDF7-4679-B34B-EA0F78B28315}">
      <dsp:nvSpPr>
        <dsp:cNvPr id="0" name=""/>
        <dsp:cNvSpPr/>
      </dsp:nvSpPr>
      <dsp:spPr>
        <a:xfrm>
          <a:off x="938172" y="3803903"/>
          <a:ext cx="3752691" cy="10728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Рассмотрение и утверждение отчета об исполнении бюджета</a:t>
          </a:r>
          <a:endParaRPr lang="ru-RU" sz="1800" kern="1200" dirty="0"/>
        </a:p>
      </dsp:txBody>
      <dsp:txXfrm>
        <a:off x="969596" y="3835327"/>
        <a:ext cx="2678172" cy="1010048"/>
      </dsp:txXfrm>
    </dsp:sp>
    <dsp:sp modelId="{C8EC762C-9D4F-4A4B-A392-5AB35778C635}">
      <dsp:nvSpPr>
        <dsp:cNvPr id="0" name=""/>
        <dsp:cNvSpPr/>
      </dsp:nvSpPr>
      <dsp:spPr>
        <a:xfrm>
          <a:off x="3055308" y="821740"/>
          <a:ext cx="697382" cy="69738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3212219" y="821740"/>
        <a:ext cx="383560" cy="524780"/>
      </dsp:txXfrm>
    </dsp:sp>
    <dsp:sp modelId="{55A0F201-E4AF-422D-8BDF-C0A9D3F84BF3}">
      <dsp:nvSpPr>
        <dsp:cNvPr id="0" name=""/>
        <dsp:cNvSpPr/>
      </dsp:nvSpPr>
      <dsp:spPr>
        <a:xfrm>
          <a:off x="3369596" y="2089708"/>
          <a:ext cx="697382" cy="69738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3526507" y="2089708"/>
        <a:ext cx="383560" cy="524780"/>
      </dsp:txXfrm>
    </dsp:sp>
    <dsp:sp modelId="{D5C8D964-516F-468D-9F55-CEE9662DE6AF}">
      <dsp:nvSpPr>
        <dsp:cNvPr id="0" name=""/>
        <dsp:cNvSpPr/>
      </dsp:nvSpPr>
      <dsp:spPr>
        <a:xfrm>
          <a:off x="3679193" y="3357676"/>
          <a:ext cx="697382" cy="69738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3836104" y="3357676"/>
        <a:ext cx="383560" cy="5247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44D119-A9B4-4DC5-83A8-BED494EA3D20}">
      <dsp:nvSpPr>
        <dsp:cNvPr id="0" name=""/>
        <dsp:cNvSpPr/>
      </dsp:nvSpPr>
      <dsp:spPr>
        <a:xfrm>
          <a:off x="1776" y="688007"/>
          <a:ext cx="2878590" cy="1241226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Бюджетный  кодекс Российской Федерации</a:t>
          </a:r>
          <a:endParaRPr lang="ru-RU" sz="1300" kern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622389" y="688007"/>
        <a:ext cx="1637364" cy="1241226"/>
      </dsp:txXfrm>
    </dsp:sp>
    <dsp:sp modelId="{DD5AF7E9-D4DF-4DE2-B706-62CE30EAFA9E}">
      <dsp:nvSpPr>
        <dsp:cNvPr id="0" name=""/>
        <dsp:cNvSpPr/>
      </dsp:nvSpPr>
      <dsp:spPr>
        <a:xfrm>
          <a:off x="2476968" y="662359"/>
          <a:ext cx="2943358" cy="1292521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Налоговый кодекс Российской Федерации</a:t>
          </a:r>
          <a:endParaRPr lang="ru-RU" sz="1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123229" y="662359"/>
        <a:ext cx="1650837" cy="1292521"/>
      </dsp:txXfrm>
    </dsp:sp>
    <dsp:sp modelId="{F70C6FBA-8517-44EB-85BD-AE0E2970C49C}">
      <dsp:nvSpPr>
        <dsp:cNvPr id="0" name=""/>
        <dsp:cNvSpPr/>
      </dsp:nvSpPr>
      <dsp:spPr>
        <a:xfrm>
          <a:off x="5210756" y="640472"/>
          <a:ext cx="3933243" cy="1288658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Book"/>
            <a:ea typeface="+mn-ea"/>
            <a:cs typeface="+mn-cs"/>
          </a:endParaRP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Федеральный закон от 06.10.2003 N 131-ФЗ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"Об общих принципах организации местного самоуправления в Российской Федерации"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Franklin Gothic Book"/>
            <a:ea typeface="+mn-ea"/>
            <a:cs typeface="+mn-cs"/>
          </a:endParaRPr>
        </a:p>
      </dsp:txBody>
      <dsp:txXfrm>
        <a:off x="5855085" y="640472"/>
        <a:ext cx="2644585" cy="1288658"/>
      </dsp:txXfrm>
    </dsp:sp>
    <dsp:sp modelId="{9AFA6F1D-F89F-4575-A629-0A54591282F7}">
      <dsp:nvSpPr>
        <dsp:cNvPr id="0" name=""/>
        <dsp:cNvSpPr/>
      </dsp:nvSpPr>
      <dsp:spPr>
        <a:xfrm>
          <a:off x="1776" y="2128653"/>
          <a:ext cx="3103066" cy="1241226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Устав города Курчатов</a:t>
          </a:r>
          <a:endParaRPr lang="ru-RU" sz="1300" kern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622389" y="2128653"/>
        <a:ext cx="1861840" cy="1241226"/>
      </dsp:txXfrm>
    </dsp:sp>
    <dsp:sp modelId="{D619A294-A88C-459C-A4DF-2E530DF2F185}">
      <dsp:nvSpPr>
        <dsp:cNvPr id="0" name=""/>
        <dsp:cNvSpPr/>
      </dsp:nvSpPr>
      <dsp:spPr>
        <a:xfrm>
          <a:off x="2891875" y="2133407"/>
          <a:ext cx="2575545" cy="1237281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Послание Президента Российской Федерации</a:t>
          </a:r>
          <a:endParaRPr lang="ru-RU" sz="1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510516" y="2133407"/>
        <a:ext cx="1338264" cy="1237281"/>
      </dsp:txXfrm>
    </dsp:sp>
    <dsp:sp modelId="{34CACF5B-6432-4666-828D-CD02098F3314}">
      <dsp:nvSpPr>
        <dsp:cNvPr id="0" name=""/>
        <dsp:cNvSpPr/>
      </dsp:nvSpPr>
      <dsp:spPr>
        <a:xfrm>
          <a:off x="5146831" y="2133402"/>
          <a:ext cx="3997168" cy="1228411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3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Прогноз социально – экономического развития города Курчатова</a:t>
          </a:r>
          <a:endParaRPr lang="ru-RU" sz="13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5761037" y="2133402"/>
        <a:ext cx="2768757" cy="1228411"/>
      </dsp:txXfrm>
    </dsp:sp>
    <dsp:sp modelId="{B7AD8821-2760-48D5-8AE4-09CF7012D3B7}">
      <dsp:nvSpPr>
        <dsp:cNvPr id="0" name=""/>
        <dsp:cNvSpPr/>
      </dsp:nvSpPr>
      <dsp:spPr>
        <a:xfrm>
          <a:off x="42552" y="3582893"/>
          <a:ext cx="3130094" cy="1241226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300" kern="1200" dirty="0" smtClean="0">
              <a:solidFill>
                <a:sysClr val="windowText" lastClr="000000"/>
              </a:solidFill>
              <a:latin typeface="Times New Roman" pitchFamily="18" charset="0"/>
              <a:ea typeface="+mn-ea"/>
              <a:cs typeface="Times New Roman" pitchFamily="18" charset="0"/>
            </a:rPr>
            <a:t>Основные направления бюджетной и налоговой политики города Курчатова</a:t>
          </a:r>
          <a:endParaRPr lang="ru-RU" sz="1300" kern="1200" dirty="0">
            <a:solidFill>
              <a:sysClr val="windowText" lastClr="00000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663165" y="3582893"/>
        <a:ext cx="1888868" cy="1241226"/>
      </dsp:txXfrm>
    </dsp:sp>
    <dsp:sp modelId="{E83CB354-085B-454D-8958-9BC389515FD7}">
      <dsp:nvSpPr>
        <dsp:cNvPr id="0" name=""/>
        <dsp:cNvSpPr/>
      </dsp:nvSpPr>
      <dsp:spPr>
        <a:xfrm>
          <a:off x="2728472" y="3543651"/>
          <a:ext cx="3205188" cy="1311220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Муниципальные  программы города Курчатова</a:t>
          </a:r>
          <a:endParaRPr lang="ru-RU" sz="1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384082" y="3543651"/>
        <a:ext cx="1893968" cy="1311220"/>
      </dsp:txXfrm>
    </dsp:sp>
    <dsp:sp modelId="{B601F729-22B0-457E-8715-8589102BFA15}">
      <dsp:nvSpPr>
        <dsp:cNvPr id="0" name=""/>
        <dsp:cNvSpPr/>
      </dsp:nvSpPr>
      <dsp:spPr>
        <a:xfrm>
          <a:off x="5573084" y="3546067"/>
          <a:ext cx="3569138" cy="1306388"/>
        </a:xfrm>
        <a:prstGeom prst="chevron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Положение о бюджетном процессе в городе Курчатове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6226278" y="3546067"/>
        <a:ext cx="2262750" cy="13063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82E6A-CB37-4868-B94D-2DCD63C07F5D}">
      <dsp:nvSpPr>
        <dsp:cNvPr id="0" name=""/>
        <dsp:cNvSpPr/>
      </dsp:nvSpPr>
      <dsp:spPr>
        <a:xfrm>
          <a:off x="5088682" y="1291"/>
          <a:ext cx="1087880" cy="6989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82ADDEE-06CD-44EC-AF88-85306A2B030A}">
      <dsp:nvSpPr>
        <dsp:cNvPr id="0" name=""/>
        <dsp:cNvSpPr/>
      </dsp:nvSpPr>
      <dsp:spPr>
        <a:xfrm>
          <a:off x="1970" y="1291"/>
          <a:ext cx="5086711" cy="6989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b="1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Налог на доходы физических лиц </a:t>
          </a:r>
          <a:r>
            <a:rPr lang="ru-RU" altLang="ru-RU" sz="1800" b="1" kern="1200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rPr>
            <a:t>1 185 428 </a:t>
          </a:r>
          <a:r>
            <a:rPr lang="ru-RU" altLang="ru-RU" sz="1800" b="1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тыс. руб. (29%)</a:t>
          </a:r>
        </a:p>
      </dsp:txBody>
      <dsp:txXfrm>
        <a:off x="36092" y="35413"/>
        <a:ext cx="5018467" cy="630740"/>
      </dsp:txXfrm>
    </dsp:sp>
    <dsp:sp modelId="{D705EFEA-182D-4A42-B83B-91E3B719441A}">
      <dsp:nvSpPr>
        <dsp:cNvPr id="0" name=""/>
        <dsp:cNvSpPr/>
      </dsp:nvSpPr>
      <dsp:spPr>
        <a:xfrm>
          <a:off x="5088682" y="770174"/>
          <a:ext cx="1087880" cy="6989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0C0A9C9-6BA8-4ADD-BAC1-1A4BF386A0C9}">
      <dsp:nvSpPr>
        <dsp:cNvPr id="0" name=""/>
        <dsp:cNvSpPr/>
      </dsp:nvSpPr>
      <dsp:spPr>
        <a:xfrm>
          <a:off x="1970" y="770174"/>
          <a:ext cx="5086711" cy="6989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Налог на имущество физических лиц 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rPr>
            <a:t>45 031 </a:t>
          </a: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тыс. руб.(100%)</a:t>
          </a:r>
        </a:p>
      </dsp:txBody>
      <dsp:txXfrm>
        <a:off x="36092" y="804296"/>
        <a:ext cx="5018467" cy="630740"/>
      </dsp:txXfrm>
    </dsp:sp>
    <dsp:sp modelId="{0C040D17-4069-4094-B210-67108F6675D6}">
      <dsp:nvSpPr>
        <dsp:cNvPr id="0" name=""/>
        <dsp:cNvSpPr/>
      </dsp:nvSpPr>
      <dsp:spPr>
        <a:xfrm>
          <a:off x="5088682" y="1539057"/>
          <a:ext cx="1087880" cy="6989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3E396C-C0B7-49D1-921C-FFC97F0FBBAA}">
      <dsp:nvSpPr>
        <dsp:cNvPr id="0" name=""/>
        <dsp:cNvSpPr/>
      </dsp:nvSpPr>
      <dsp:spPr>
        <a:xfrm>
          <a:off x="1970" y="1539057"/>
          <a:ext cx="5086711" cy="6989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b="1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Земельный  налог </a:t>
          </a:r>
          <a:r>
            <a:rPr lang="ru-RU" altLang="ru-RU" sz="1800" b="1" kern="1200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rPr>
            <a:t>2 704 </a:t>
          </a:r>
          <a:r>
            <a:rPr lang="ru-RU" altLang="ru-RU" sz="1800" b="1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тыс. руб. (100%)</a:t>
          </a:r>
        </a:p>
      </dsp:txBody>
      <dsp:txXfrm>
        <a:off x="36092" y="1573179"/>
        <a:ext cx="5018467" cy="630740"/>
      </dsp:txXfrm>
    </dsp:sp>
    <dsp:sp modelId="{2358B3A8-B21F-470B-BE77-47BDC07EE6E0}">
      <dsp:nvSpPr>
        <dsp:cNvPr id="0" name=""/>
        <dsp:cNvSpPr/>
      </dsp:nvSpPr>
      <dsp:spPr>
        <a:xfrm>
          <a:off x="5088682" y="2307940"/>
          <a:ext cx="1087880" cy="6989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05CB428-D16D-496D-9270-5397FB670901}">
      <dsp:nvSpPr>
        <dsp:cNvPr id="0" name=""/>
        <dsp:cNvSpPr/>
      </dsp:nvSpPr>
      <dsp:spPr>
        <a:xfrm>
          <a:off x="1970" y="2307940"/>
          <a:ext cx="5086711" cy="6989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Плата за наем муниципального жилья 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rPr>
            <a:t>2 100 </a:t>
          </a: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rPr>
            <a:t>тыс. руб.(100%) </a:t>
          </a:r>
        </a:p>
      </dsp:txBody>
      <dsp:txXfrm>
        <a:off x="36092" y="2342062"/>
        <a:ext cx="5018467" cy="630740"/>
      </dsp:txXfrm>
    </dsp:sp>
    <dsp:sp modelId="{FD9E0E15-767A-45FA-BA19-EEA26FF4B59E}">
      <dsp:nvSpPr>
        <dsp:cNvPr id="0" name=""/>
        <dsp:cNvSpPr/>
      </dsp:nvSpPr>
      <dsp:spPr>
        <a:xfrm>
          <a:off x="5088682" y="3076823"/>
          <a:ext cx="1087880" cy="6989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935E2BB-3779-42C3-975C-4FCD2F7C22CE}">
      <dsp:nvSpPr>
        <dsp:cNvPr id="0" name=""/>
        <dsp:cNvSpPr/>
      </dsp:nvSpPr>
      <dsp:spPr>
        <a:xfrm>
          <a:off x="1970" y="3076823"/>
          <a:ext cx="5086711" cy="6989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 в мировых судах                                  и судах общей юрисдикции </a:t>
          </a:r>
          <a:r>
            <a:rPr lang="ru-RU" sz="18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6676</a:t>
          </a: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 руб. (100%)</a:t>
          </a:r>
        </a:p>
      </dsp:txBody>
      <dsp:txXfrm>
        <a:off x="36092" y="3110945"/>
        <a:ext cx="5018467" cy="6307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8C54EE-3231-400C-96D3-354955679973}">
      <dsp:nvSpPr>
        <dsp:cNvPr id="0" name=""/>
        <dsp:cNvSpPr/>
      </dsp:nvSpPr>
      <dsp:spPr>
        <a:xfrm>
          <a:off x="5896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199136" tIns="199136" rIns="199136" bIns="199136" numCol="1" spcCol="1270" anchor="ctr" anchorCtr="1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solidFill>
              <a:srgbClr val="F286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96" y="1426581"/>
        <a:ext cx="790573" cy="1426581"/>
      </dsp:txXfrm>
    </dsp:sp>
    <dsp:sp modelId="{DCC1AC74-7851-40BD-90CE-E30C948B573E}">
      <dsp:nvSpPr>
        <dsp:cNvPr id="0" name=""/>
        <dsp:cNvSpPr/>
      </dsp:nvSpPr>
      <dsp:spPr>
        <a:xfrm>
          <a:off x="70980" y="0"/>
          <a:ext cx="675000" cy="67500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61F64B-72BB-4E9A-9C37-B8D31D7B4FC7}">
      <dsp:nvSpPr>
        <dsp:cNvPr id="0" name=""/>
        <dsp:cNvSpPr/>
      </dsp:nvSpPr>
      <dsp:spPr>
        <a:xfrm>
          <a:off x="820187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bg1"/>
            </a:solidFill>
          </a:endParaRPr>
        </a:p>
      </dsp:txBody>
      <dsp:txXfrm>
        <a:off x="820187" y="1426581"/>
        <a:ext cx="790573" cy="1426581"/>
      </dsp:txXfrm>
    </dsp:sp>
    <dsp:sp modelId="{CC045909-D4D4-47D2-9BCE-41A6E133FABB}">
      <dsp:nvSpPr>
        <dsp:cNvPr id="0" name=""/>
        <dsp:cNvSpPr/>
      </dsp:nvSpPr>
      <dsp:spPr>
        <a:xfrm>
          <a:off x="884713" y="0"/>
          <a:ext cx="675000" cy="67500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C87981-1223-44A8-A2A9-07149471CF50}">
      <dsp:nvSpPr>
        <dsp:cNvPr id="0" name=""/>
        <dsp:cNvSpPr/>
      </dsp:nvSpPr>
      <dsp:spPr>
        <a:xfrm>
          <a:off x="1634478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bg1"/>
            </a:solidFill>
          </a:endParaRPr>
        </a:p>
      </dsp:txBody>
      <dsp:txXfrm>
        <a:off x="1634478" y="1426581"/>
        <a:ext cx="790573" cy="1426581"/>
      </dsp:txXfrm>
    </dsp:sp>
    <dsp:sp modelId="{A832E62B-C13F-4F8D-ACDD-A775D2A3F940}">
      <dsp:nvSpPr>
        <dsp:cNvPr id="0" name=""/>
        <dsp:cNvSpPr/>
      </dsp:nvSpPr>
      <dsp:spPr>
        <a:xfrm>
          <a:off x="1699004" y="0"/>
          <a:ext cx="675000" cy="675000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65E9F4-1AAF-4654-B971-9117BE0A8505}">
      <dsp:nvSpPr>
        <dsp:cNvPr id="0" name=""/>
        <dsp:cNvSpPr/>
      </dsp:nvSpPr>
      <dsp:spPr>
        <a:xfrm>
          <a:off x="2448768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48768" y="1426581"/>
        <a:ext cx="790573" cy="1426581"/>
      </dsp:txXfrm>
    </dsp:sp>
    <dsp:sp modelId="{D1116246-370F-4CD5-B303-349ECDA2E980}">
      <dsp:nvSpPr>
        <dsp:cNvPr id="0" name=""/>
        <dsp:cNvSpPr/>
      </dsp:nvSpPr>
      <dsp:spPr>
        <a:xfrm>
          <a:off x="2520020" y="1223"/>
          <a:ext cx="675000" cy="675000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D49067-500E-43B6-A182-0B2D53B46017}">
      <dsp:nvSpPr>
        <dsp:cNvPr id="0" name=""/>
        <dsp:cNvSpPr/>
      </dsp:nvSpPr>
      <dsp:spPr>
        <a:xfrm>
          <a:off x="3263059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bg1"/>
            </a:solidFill>
          </a:endParaRPr>
        </a:p>
      </dsp:txBody>
      <dsp:txXfrm>
        <a:off x="3263059" y="1426581"/>
        <a:ext cx="790573" cy="1426581"/>
      </dsp:txXfrm>
    </dsp:sp>
    <dsp:sp modelId="{85977F4C-4B80-4301-8125-CD667D1FBE54}">
      <dsp:nvSpPr>
        <dsp:cNvPr id="0" name=""/>
        <dsp:cNvSpPr/>
      </dsp:nvSpPr>
      <dsp:spPr>
        <a:xfrm>
          <a:off x="3327586" y="0"/>
          <a:ext cx="675000" cy="675000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64D9DD-888E-4050-92EC-B2FE179EDE12}">
      <dsp:nvSpPr>
        <dsp:cNvPr id="0" name=""/>
        <dsp:cNvSpPr/>
      </dsp:nvSpPr>
      <dsp:spPr>
        <a:xfrm>
          <a:off x="4077350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1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bg1"/>
            </a:solidFill>
            <a:latin typeface="Times New Roman" pitchFamily="18" charset="0"/>
            <a:ea typeface="+mn-ea"/>
            <a:cs typeface="Times New Roman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</dsp:txBody>
      <dsp:txXfrm>
        <a:off x="4077350" y="1426581"/>
        <a:ext cx="790573" cy="1426581"/>
      </dsp:txXfrm>
    </dsp:sp>
    <dsp:sp modelId="{D507081E-A33F-4B21-9AA8-C6F80CE465E1}">
      <dsp:nvSpPr>
        <dsp:cNvPr id="0" name=""/>
        <dsp:cNvSpPr/>
      </dsp:nvSpPr>
      <dsp:spPr>
        <a:xfrm>
          <a:off x="4141876" y="1211"/>
          <a:ext cx="675000" cy="675000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037A3D-D718-4AA5-B846-3C97DAC384F8}">
      <dsp:nvSpPr>
        <dsp:cNvPr id="0" name=""/>
        <dsp:cNvSpPr/>
      </dsp:nvSpPr>
      <dsp:spPr>
        <a:xfrm>
          <a:off x="4891640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824" tIns="369824" rIns="369824" bIns="369824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200" kern="1200"/>
        </a:p>
      </dsp:txBody>
      <dsp:txXfrm>
        <a:off x="4891640" y="1426581"/>
        <a:ext cx="790573" cy="1426581"/>
      </dsp:txXfrm>
    </dsp:sp>
    <dsp:sp modelId="{365CBC93-EE23-42F7-B1A0-88C9962D3090}">
      <dsp:nvSpPr>
        <dsp:cNvPr id="0" name=""/>
        <dsp:cNvSpPr/>
      </dsp:nvSpPr>
      <dsp:spPr>
        <a:xfrm>
          <a:off x="4949427" y="3753"/>
          <a:ext cx="675000" cy="675000"/>
        </a:xfrm>
        <a:prstGeom prst="ellipse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FE4813-B73D-4B24-96B8-06FECB210FDD}">
      <dsp:nvSpPr>
        <dsp:cNvPr id="0" name=""/>
        <dsp:cNvSpPr/>
      </dsp:nvSpPr>
      <dsp:spPr>
        <a:xfrm>
          <a:off x="5705931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824" tIns="369824" rIns="369824" bIns="369824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200" kern="1200"/>
        </a:p>
      </dsp:txBody>
      <dsp:txXfrm>
        <a:off x="5705931" y="1426581"/>
        <a:ext cx="790573" cy="1426581"/>
      </dsp:txXfrm>
    </dsp:sp>
    <dsp:sp modelId="{270573F0-E6E6-4BE7-B035-336FB4487BC1}">
      <dsp:nvSpPr>
        <dsp:cNvPr id="0" name=""/>
        <dsp:cNvSpPr/>
      </dsp:nvSpPr>
      <dsp:spPr>
        <a:xfrm>
          <a:off x="5763725" y="6021"/>
          <a:ext cx="675000" cy="675000"/>
        </a:xfrm>
        <a:prstGeom prst="ellipse">
          <a:avLst/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A0280C-B842-47A7-A813-5EE6F81EF48C}">
      <dsp:nvSpPr>
        <dsp:cNvPr id="0" name=""/>
        <dsp:cNvSpPr/>
      </dsp:nvSpPr>
      <dsp:spPr>
        <a:xfrm>
          <a:off x="6520222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824" tIns="369824" rIns="369824" bIns="369824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200" kern="1200"/>
        </a:p>
      </dsp:txBody>
      <dsp:txXfrm>
        <a:off x="6520222" y="1426581"/>
        <a:ext cx="790573" cy="1426581"/>
      </dsp:txXfrm>
    </dsp:sp>
    <dsp:sp modelId="{F2C34CF4-2F91-4C01-AC2D-C6317C62E8F0}">
      <dsp:nvSpPr>
        <dsp:cNvPr id="0" name=""/>
        <dsp:cNvSpPr/>
      </dsp:nvSpPr>
      <dsp:spPr>
        <a:xfrm>
          <a:off x="6578008" y="1757"/>
          <a:ext cx="675000" cy="675000"/>
        </a:xfrm>
        <a:prstGeom prst="ellipse">
          <a:avLst/>
        </a:prstGeom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9CB7D3-76B6-492D-BB47-63CAEC6B6946}">
      <dsp:nvSpPr>
        <dsp:cNvPr id="0" name=""/>
        <dsp:cNvSpPr/>
      </dsp:nvSpPr>
      <dsp:spPr>
        <a:xfrm>
          <a:off x="7333556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824" tIns="369824" rIns="369824" bIns="369824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200" kern="1200"/>
        </a:p>
      </dsp:txBody>
      <dsp:txXfrm>
        <a:off x="7333556" y="1426581"/>
        <a:ext cx="790573" cy="1426581"/>
      </dsp:txXfrm>
    </dsp:sp>
    <dsp:sp modelId="{64CD369A-1B12-468C-8015-DC5433459866}">
      <dsp:nvSpPr>
        <dsp:cNvPr id="0" name=""/>
        <dsp:cNvSpPr/>
      </dsp:nvSpPr>
      <dsp:spPr>
        <a:xfrm>
          <a:off x="7392299" y="0"/>
          <a:ext cx="675000" cy="675000"/>
        </a:xfrm>
        <a:prstGeom prst="ellipse">
          <a:avLst/>
        </a:prstGeom>
        <a:blipFill>
          <a:blip xmlns:r="http://schemas.openxmlformats.org/officeDocument/2006/relationships"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9B43CA-EECB-4C42-9E6C-DD4C3EC8B180}">
      <dsp:nvSpPr>
        <dsp:cNvPr id="0" name=""/>
        <dsp:cNvSpPr/>
      </dsp:nvSpPr>
      <dsp:spPr>
        <a:xfrm>
          <a:off x="8148803" y="0"/>
          <a:ext cx="790573" cy="3566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9824" tIns="369824" rIns="369824" bIns="369824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200" kern="1200"/>
        </a:p>
      </dsp:txBody>
      <dsp:txXfrm>
        <a:off x="8148803" y="1426581"/>
        <a:ext cx="790573" cy="1426581"/>
      </dsp:txXfrm>
    </dsp:sp>
    <dsp:sp modelId="{0D6C901F-97D6-4C9C-ABF0-CA23FF3E42C5}">
      <dsp:nvSpPr>
        <dsp:cNvPr id="0" name=""/>
        <dsp:cNvSpPr/>
      </dsp:nvSpPr>
      <dsp:spPr>
        <a:xfrm>
          <a:off x="8206590" y="0"/>
          <a:ext cx="675000" cy="675000"/>
        </a:xfrm>
        <a:prstGeom prst="ellipse">
          <a:avLst/>
        </a:prstGeom>
        <a:blipFill>
          <a:blip xmlns:r="http://schemas.openxmlformats.org/officeDocument/2006/relationships"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3C6AF0-3054-4096-A820-7599360BAA99}">
      <dsp:nvSpPr>
        <dsp:cNvPr id="0" name=""/>
        <dsp:cNvSpPr/>
      </dsp:nvSpPr>
      <dsp:spPr>
        <a:xfrm>
          <a:off x="-14" y="1039484"/>
          <a:ext cx="8945302" cy="788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z="152400"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82E6A-CB37-4868-B94D-2DCD63C07F5D}">
      <dsp:nvSpPr>
        <dsp:cNvPr id="0" name=""/>
        <dsp:cNvSpPr/>
      </dsp:nvSpPr>
      <dsp:spPr>
        <a:xfrm>
          <a:off x="4927592" y="2426"/>
          <a:ext cx="867600" cy="68438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82ADDEE-06CD-44EC-AF88-85306A2B030A}">
      <dsp:nvSpPr>
        <dsp:cNvPr id="0" name=""/>
        <dsp:cNvSpPr/>
      </dsp:nvSpPr>
      <dsp:spPr>
        <a:xfrm>
          <a:off x="21010" y="0"/>
          <a:ext cx="4927465" cy="684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Прочную связь между комплексными планами развития города Курчатова и бюджета</a:t>
          </a:r>
        </a:p>
      </dsp:txBody>
      <dsp:txXfrm>
        <a:off x="54419" y="33409"/>
        <a:ext cx="4860647" cy="617565"/>
      </dsp:txXfrm>
    </dsp:sp>
    <dsp:sp modelId="{D705EFEA-182D-4A42-B83B-91E3B719441A}">
      <dsp:nvSpPr>
        <dsp:cNvPr id="0" name=""/>
        <dsp:cNvSpPr/>
      </dsp:nvSpPr>
      <dsp:spPr>
        <a:xfrm>
          <a:off x="4927592" y="890279"/>
          <a:ext cx="867600" cy="68438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0C0A9C9-6BA8-4ADD-BAC1-1A4BF386A0C9}">
      <dsp:nvSpPr>
        <dsp:cNvPr id="0" name=""/>
        <dsp:cNvSpPr/>
      </dsp:nvSpPr>
      <dsp:spPr>
        <a:xfrm>
          <a:off x="127" y="755247"/>
          <a:ext cx="4927465" cy="95444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Концентрацию бюджетных средств на реализацию национальных проектов, указов Президента РФ и особо важные целях социально-экономического развития города Курчатова</a:t>
          </a:r>
        </a:p>
      </dsp:txBody>
      <dsp:txXfrm>
        <a:off x="46719" y="801839"/>
        <a:ext cx="4834281" cy="861263"/>
      </dsp:txXfrm>
    </dsp:sp>
    <dsp:sp modelId="{0C040D17-4069-4094-B210-67108F6675D6}">
      <dsp:nvSpPr>
        <dsp:cNvPr id="0" name=""/>
        <dsp:cNvSpPr/>
      </dsp:nvSpPr>
      <dsp:spPr>
        <a:xfrm>
          <a:off x="4927592" y="1778133"/>
          <a:ext cx="867600" cy="68438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3E396C-C0B7-49D1-921C-FFC97F0FBBAA}">
      <dsp:nvSpPr>
        <dsp:cNvPr id="0" name=""/>
        <dsp:cNvSpPr/>
      </dsp:nvSpPr>
      <dsp:spPr>
        <a:xfrm>
          <a:off x="127" y="1778133"/>
          <a:ext cx="4927465" cy="684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Повышение ответственности главных распорядителей и получателей бюджетных средств за целевое и эффективное использование выделенных бюджетных средств</a:t>
          </a:r>
        </a:p>
      </dsp:txBody>
      <dsp:txXfrm>
        <a:off x="33536" y="1811542"/>
        <a:ext cx="4860647" cy="617565"/>
      </dsp:txXfrm>
    </dsp:sp>
    <dsp:sp modelId="{2358B3A8-B21F-470B-BE77-47BDC07EE6E0}">
      <dsp:nvSpPr>
        <dsp:cNvPr id="0" name=""/>
        <dsp:cNvSpPr/>
      </dsp:nvSpPr>
      <dsp:spPr>
        <a:xfrm>
          <a:off x="4927592" y="2530955"/>
          <a:ext cx="867600" cy="68438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05CB428-D16D-496D-9270-5397FB670901}">
      <dsp:nvSpPr>
        <dsp:cNvPr id="0" name=""/>
        <dsp:cNvSpPr/>
      </dsp:nvSpPr>
      <dsp:spPr>
        <a:xfrm>
          <a:off x="127" y="2530955"/>
          <a:ext cx="4927465" cy="684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Проведение оценки эффективности бюджетного финансирования на основе показателей (индикаторов)</a:t>
          </a:r>
        </a:p>
      </dsp:txBody>
      <dsp:txXfrm>
        <a:off x="33536" y="2564364"/>
        <a:ext cx="4860647" cy="617565"/>
      </dsp:txXfrm>
    </dsp:sp>
    <dsp:sp modelId="{FD9E0E15-767A-45FA-BA19-EEA26FF4B59E}">
      <dsp:nvSpPr>
        <dsp:cNvPr id="0" name=""/>
        <dsp:cNvSpPr/>
      </dsp:nvSpPr>
      <dsp:spPr>
        <a:xfrm>
          <a:off x="4927592" y="3283776"/>
          <a:ext cx="867600" cy="68438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935E2BB-3779-42C3-975C-4FCD2F7C22CE}">
      <dsp:nvSpPr>
        <dsp:cNvPr id="0" name=""/>
        <dsp:cNvSpPr/>
      </dsp:nvSpPr>
      <dsp:spPr>
        <a:xfrm>
          <a:off x="127" y="3283776"/>
          <a:ext cx="4927465" cy="684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Возможность перераспределения ресурсов в рамках реализации конкретных муниципальных программ в пользу более результативных и приоритетных мероприятий</a:t>
          </a:r>
        </a:p>
      </dsp:txBody>
      <dsp:txXfrm>
        <a:off x="33536" y="3317185"/>
        <a:ext cx="4860647" cy="61756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82E6A-CB37-4868-B94D-2DCD63C07F5D}">
      <dsp:nvSpPr>
        <dsp:cNvPr id="0" name=""/>
        <dsp:cNvSpPr/>
      </dsp:nvSpPr>
      <dsp:spPr>
        <a:xfrm>
          <a:off x="5676938" y="152945"/>
          <a:ext cx="999537" cy="8334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82ADDEE-06CD-44EC-AF88-85306A2B030A}">
      <dsp:nvSpPr>
        <dsp:cNvPr id="0" name=""/>
        <dsp:cNvSpPr/>
      </dsp:nvSpPr>
      <dsp:spPr>
        <a:xfrm>
          <a:off x="0" y="0"/>
          <a:ext cx="5676791" cy="1138959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Общеэкономические вопросы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2025 - 2027 годах 883 тыс. руб. ежегодно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5599" y="55599"/>
        <a:ext cx="5565593" cy="1027761"/>
      </dsp:txXfrm>
    </dsp:sp>
    <dsp:sp modelId="{D705EFEA-182D-4A42-B83B-91E3B719441A}">
      <dsp:nvSpPr>
        <dsp:cNvPr id="0" name=""/>
        <dsp:cNvSpPr/>
      </dsp:nvSpPr>
      <dsp:spPr>
        <a:xfrm>
          <a:off x="5676938" y="1311285"/>
          <a:ext cx="999537" cy="8334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0C0A9C9-6BA8-4ADD-BAC1-1A4BF386A0C9}">
      <dsp:nvSpPr>
        <dsp:cNvPr id="0" name=""/>
        <dsp:cNvSpPr/>
      </dsp:nvSpPr>
      <dsp:spPr>
        <a:xfrm>
          <a:off x="146" y="1222466"/>
          <a:ext cx="5676791" cy="1011041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Транспорт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(в том числе развитие пассажирских перевозок в г. Курчатове)                                              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2025 - 2027 годах 4 466тыс. руб. ежегодно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9501" y="1271821"/>
        <a:ext cx="5578081" cy="912331"/>
      </dsp:txXfrm>
    </dsp:sp>
    <dsp:sp modelId="{0C040D17-4069-4094-B210-67108F6675D6}">
      <dsp:nvSpPr>
        <dsp:cNvPr id="0" name=""/>
        <dsp:cNvSpPr/>
      </dsp:nvSpPr>
      <dsp:spPr>
        <a:xfrm>
          <a:off x="5676938" y="2637202"/>
          <a:ext cx="999537" cy="8334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3E396C-C0B7-49D1-921C-FFC97F0FBBAA}">
      <dsp:nvSpPr>
        <dsp:cNvPr id="0" name=""/>
        <dsp:cNvSpPr/>
      </dsp:nvSpPr>
      <dsp:spPr>
        <a:xfrm>
          <a:off x="146" y="2316847"/>
          <a:ext cx="5676791" cy="1474112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Дорожное хозяйство (дорожные фонды)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36 603тыс. руб., в 2026 году 30 991 тыс. руб., в 2027 году 24 241тыс. руб., в том числе муниципальный дорожный фонд в 2025году-2064 </a:t>
          </a:r>
          <a:r>
            <a:rPr lang="ru-RU" altLang="ru-RU" sz="1400" b="1" kern="1200" dirty="0" err="1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тыс.руб</a:t>
          </a: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., в 2026-2027гг по 2079 </a:t>
          </a:r>
          <a:r>
            <a:rPr lang="ru-RU" altLang="ru-RU" sz="1400" b="1" kern="1200" dirty="0" err="1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тыс.руб</a:t>
          </a: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.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72106" y="2388807"/>
        <a:ext cx="5532871" cy="1330192"/>
      </dsp:txXfrm>
    </dsp:sp>
    <dsp:sp modelId="{77DBDC22-DC13-4883-97A4-BD0A0C6827CF}">
      <dsp:nvSpPr>
        <dsp:cNvPr id="0" name=""/>
        <dsp:cNvSpPr/>
      </dsp:nvSpPr>
      <dsp:spPr>
        <a:xfrm>
          <a:off x="5676938" y="4086992"/>
          <a:ext cx="999537" cy="8334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5247356-133C-4651-85B3-8CEF661EF1A0}">
      <dsp:nvSpPr>
        <dsp:cNvPr id="0" name=""/>
        <dsp:cNvSpPr/>
      </dsp:nvSpPr>
      <dsp:spPr>
        <a:xfrm>
          <a:off x="146" y="3874299"/>
          <a:ext cx="5676791" cy="1258786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Другие вопросы в области национальной экономики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none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(в том числе проведение муниципальной политики в области имущественных и земельных отношений на территории города Курчатова Курской области)                             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4 210 тыс. руб., в 2026 году 3 998тыс. руб.,                                     в 2027 году 4 012тыс. руб.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1595" y="3935748"/>
        <a:ext cx="5553893" cy="113588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82E6A-CB37-4868-B94D-2DCD63C07F5D}">
      <dsp:nvSpPr>
        <dsp:cNvPr id="0" name=""/>
        <dsp:cNvSpPr/>
      </dsp:nvSpPr>
      <dsp:spPr>
        <a:xfrm>
          <a:off x="5820630" y="45265"/>
          <a:ext cx="669293" cy="109305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82ADDEE-06CD-44EC-AF88-85306A2B030A}">
      <dsp:nvSpPr>
        <dsp:cNvPr id="0" name=""/>
        <dsp:cNvSpPr/>
      </dsp:nvSpPr>
      <dsp:spPr>
        <a:xfrm>
          <a:off x="0" y="67"/>
          <a:ext cx="5820437" cy="117886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Жилищное хозяйство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Оплата взносов региональному оператору за капитальный ремонт муниципального жилищного фонда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6 575тыс. руб., в 2026 году 3 732 тыс. руб., в 2026 году 3 900 тыс. руб.</a:t>
          </a:r>
        </a:p>
      </dsp:txBody>
      <dsp:txXfrm>
        <a:off x="57547" y="57614"/>
        <a:ext cx="5705343" cy="1063769"/>
      </dsp:txXfrm>
    </dsp:sp>
    <dsp:sp modelId="{D705EFEA-182D-4A42-B83B-91E3B719441A}">
      <dsp:nvSpPr>
        <dsp:cNvPr id="0" name=""/>
        <dsp:cNvSpPr/>
      </dsp:nvSpPr>
      <dsp:spPr>
        <a:xfrm>
          <a:off x="5820630" y="1307458"/>
          <a:ext cx="669293" cy="109305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0C0A9C9-6BA8-4ADD-BAC1-1A4BF386A0C9}">
      <dsp:nvSpPr>
        <dsp:cNvPr id="0" name=""/>
        <dsp:cNvSpPr/>
      </dsp:nvSpPr>
      <dsp:spPr>
        <a:xfrm>
          <a:off x="0" y="1298489"/>
          <a:ext cx="5820437" cy="11269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Коммунальное хозяйство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На строительство объектов коммунальной инфраструктуры города Курчатова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36 391 тыс. руб.,    в 2026-2027 годах расходы не предусмотрены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5011" y="1353500"/>
        <a:ext cx="5710415" cy="1016888"/>
      </dsp:txXfrm>
    </dsp:sp>
    <dsp:sp modelId="{0C040D17-4069-4094-B210-67108F6675D6}">
      <dsp:nvSpPr>
        <dsp:cNvPr id="0" name=""/>
        <dsp:cNvSpPr/>
      </dsp:nvSpPr>
      <dsp:spPr>
        <a:xfrm>
          <a:off x="5820630" y="2526748"/>
          <a:ext cx="669293" cy="109305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3E396C-C0B7-49D1-921C-FFC97F0FBBAA}">
      <dsp:nvSpPr>
        <dsp:cNvPr id="0" name=""/>
        <dsp:cNvSpPr/>
      </dsp:nvSpPr>
      <dsp:spPr>
        <a:xfrm>
          <a:off x="192" y="2614838"/>
          <a:ext cx="5820437" cy="9168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Благоустройство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109 944тыс. руб., в 2026 году 127 315 тыс. руб., в 2027 году 72 332 тыс. руб. </a:t>
          </a:r>
        </a:p>
      </dsp:txBody>
      <dsp:txXfrm>
        <a:off x="44950" y="2659596"/>
        <a:ext cx="5730921" cy="827363"/>
      </dsp:txXfrm>
    </dsp:sp>
    <dsp:sp modelId="{2358B3A8-B21F-470B-BE77-47BDC07EE6E0}">
      <dsp:nvSpPr>
        <dsp:cNvPr id="0" name=""/>
        <dsp:cNvSpPr/>
      </dsp:nvSpPr>
      <dsp:spPr>
        <a:xfrm>
          <a:off x="5820630" y="3729112"/>
          <a:ext cx="669293" cy="109305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05CB428-D16D-496D-9270-5397FB670901}">
      <dsp:nvSpPr>
        <dsp:cNvPr id="0" name=""/>
        <dsp:cNvSpPr/>
      </dsp:nvSpPr>
      <dsp:spPr>
        <a:xfrm>
          <a:off x="192" y="3729112"/>
          <a:ext cx="5820437" cy="10930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На обеспечение выполнения функций МКУ «Управление городского хозяйства г. Курчатова»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94 551тыс. руб., в 2026 году 76 264тыс. руб., в 2026 году 76 264 тыс. руб. </a:t>
          </a:r>
        </a:p>
      </dsp:txBody>
      <dsp:txXfrm>
        <a:off x="53551" y="3782471"/>
        <a:ext cx="5713719" cy="9863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2E44C-8498-48F8-9652-E5DD6AC5818D}">
      <dsp:nvSpPr>
        <dsp:cNvPr id="0" name=""/>
        <dsp:cNvSpPr/>
      </dsp:nvSpPr>
      <dsp:spPr>
        <a:xfrm>
          <a:off x="1802462" y="927734"/>
          <a:ext cx="2980436" cy="299946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Это совокупность</a:t>
          </a:r>
        </a:p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предприятий, учреждений, организаций и органов управления, осуществляющих производство, распределение, сохранение и организацию потребления товаров и услуг социально-культурного и информационного назначения, обеспечивая тем самым удовлетворение культурных и информационных потребностей населения.</a:t>
          </a:r>
          <a:endParaRPr lang="ru-RU" sz="1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38937" y="1366996"/>
        <a:ext cx="2107486" cy="2120945"/>
      </dsp:txXfrm>
    </dsp:sp>
    <dsp:sp modelId="{4731EA70-1FA8-49F5-A6BF-4AE9CB97C303}">
      <dsp:nvSpPr>
        <dsp:cNvPr id="0" name=""/>
        <dsp:cNvSpPr/>
      </dsp:nvSpPr>
      <dsp:spPr>
        <a:xfrm rot="5465571">
          <a:off x="3171198" y="981072"/>
          <a:ext cx="290048" cy="4246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3215535" y="1022498"/>
        <a:ext cx="203034" cy="254774"/>
      </dsp:txXfrm>
    </dsp:sp>
    <dsp:sp modelId="{E2EC1D87-F728-458A-8AB1-7A3D78F9D25E}">
      <dsp:nvSpPr>
        <dsp:cNvPr id="0" name=""/>
        <dsp:cNvSpPr/>
      </dsp:nvSpPr>
      <dsp:spPr>
        <a:xfrm>
          <a:off x="2100419" y="49816"/>
          <a:ext cx="2448045" cy="142540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Образование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–  1 007 592 тыс. руб.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 858 570  тыс. руб.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857 138 тыс. руб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58927" y="258561"/>
        <a:ext cx="1731029" cy="1007910"/>
      </dsp:txXfrm>
    </dsp:sp>
    <dsp:sp modelId="{A0E222DD-64BD-4A89-BBB9-2B80D8318D4A}">
      <dsp:nvSpPr>
        <dsp:cNvPr id="0" name=""/>
        <dsp:cNvSpPr/>
      </dsp:nvSpPr>
      <dsp:spPr>
        <a:xfrm rot="9486054">
          <a:off x="4489786" y="1706115"/>
          <a:ext cx="138466" cy="4246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4529827" y="1783293"/>
        <a:ext cx="96926" cy="254774"/>
      </dsp:txXfrm>
    </dsp:sp>
    <dsp:sp modelId="{73BC26A8-8D0F-45E6-9E3B-37EADD227262}">
      <dsp:nvSpPr>
        <dsp:cNvPr id="0" name=""/>
        <dsp:cNvSpPr/>
      </dsp:nvSpPr>
      <dsp:spPr>
        <a:xfrm>
          <a:off x="4245336" y="827140"/>
          <a:ext cx="2372349" cy="148112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Политика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– 218 855 тыс. руб.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209 036 тыс. руб.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196 898 тыс. руб.</a:t>
          </a:r>
          <a:endParaRPr lang="ru-RU" sz="1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92758" y="1044046"/>
        <a:ext cx="1677505" cy="1047314"/>
      </dsp:txXfrm>
    </dsp:sp>
    <dsp:sp modelId="{06F93DE9-E67A-4CE1-BC6B-5C458B1137B0}">
      <dsp:nvSpPr>
        <dsp:cNvPr id="0" name=""/>
        <dsp:cNvSpPr/>
      </dsp:nvSpPr>
      <dsp:spPr>
        <a:xfrm rot="12043784">
          <a:off x="4492603" y="2696487"/>
          <a:ext cx="143765" cy="4246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4534336" y="2789045"/>
        <a:ext cx="100636" cy="254774"/>
      </dsp:txXfrm>
    </dsp:sp>
    <dsp:sp modelId="{D8B200F5-4D07-49B2-A587-C2FE6CEC49F8}">
      <dsp:nvSpPr>
        <dsp:cNvPr id="0" name=""/>
        <dsp:cNvSpPr/>
      </dsp:nvSpPr>
      <dsp:spPr>
        <a:xfrm>
          <a:off x="4273711" y="2483325"/>
          <a:ext cx="2343974" cy="151795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Физическая культура и спорт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– 44 730 тыс. руб.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45 065 тыс. руб.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43 210 тыс. руб.</a:t>
          </a:r>
          <a:endParaRPr lang="ru-RU" sz="1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16978" y="2705625"/>
        <a:ext cx="1657440" cy="1073356"/>
      </dsp:txXfrm>
    </dsp:sp>
    <dsp:sp modelId="{C481485E-E38C-4518-A609-8D1D62CF917B}">
      <dsp:nvSpPr>
        <dsp:cNvPr id="0" name=""/>
        <dsp:cNvSpPr/>
      </dsp:nvSpPr>
      <dsp:spPr>
        <a:xfrm rot="16147656">
          <a:off x="3165597" y="3447807"/>
          <a:ext cx="291707" cy="4246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3210019" y="3576483"/>
        <a:ext cx="204195" cy="254774"/>
      </dsp:txXfrm>
    </dsp:sp>
    <dsp:sp modelId="{0A6C1809-69AA-4BA6-8257-5A11C3557B45}">
      <dsp:nvSpPr>
        <dsp:cNvPr id="0" name=""/>
        <dsp:cNvSpPr/>
      </dsp:nvSpPr>
      <dsp:spPr>
        <a:xfrm>
          <a:off x="1943778" y="3376677"/>
          <a:ext cx="2748928" cy="145899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Культура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– 108 527 тыс. руб.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104 905 тыс. руб.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103 886 тыс. руб. </a:t>
          </a:r>
        </a:p>
      </dsp:txBody>
      <dsp:txXfrm>
        <a:off x="2346349" y="3590342"/>
        <a:ext cx="1943786" cy="1031665"/>
      </dsp:txXfrm>
    </dsp:sp>
    <dsp:sp modelId="{FA950D33-9BD9-4D37-A533-789F5554AFB5}">
      <dsp:nvSpPr>
        <dsp:cNvPr id="0" name=""/>
        <dsp:cNvSpPr/>
      </dsp:nvSpPr>
      <dsp:spPr>
        <a:xfrm rot="20334144">
          <a:off x="1954143" y="2702727"/>
          <a:ext cx="149624" cy="4246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1955647" y="2795731"/>
        <a:ext cx="104737" cy="254774"/>
      </dsp:txXfrm>
    </dsp:sp>
    <dsp:sp modelId="{EB1C3899-7B42-47CD-912B-DD035472498D}">
      <dsp:nvSpPr>
        <dsp:cNvPr id="0" name=""/>
        <dsp:cNvSpPr/>
      </dsp:nvSpPr>
      <dsp:spPr>
        <a:xfrm>
          <a:off x="0" y="2555334"/>
          <a:ext cx="2361234" cy="137402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Здравоохранение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- 608 тыс. руб.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608 тыс. руб.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608 тыс. руб.</a:t>
          </a:r>
          <a:endParaRPr lang="ru-RU" sz="105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5795" y="2756555"/>
        <a:ext cx="1669644" cy="971579"/>
      </dsp:txXfrm>
    </dsp:sp>
    <dsp:sp modelId="{2F5553CB-2478-4421-B002-5FA728364A78}">
      <dsp:nvSpPr>
        <dsp:cNvPr id="0" name=""/>
        <dsp:cNvSpPr/>
      </dsp:nvSpPr>
      <dsp:spPr>
        <a:xfrm rot="1291228">
          <a:off x="1971964" y="1731855"/>
          <a:ext cx="190135" cy="4246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1973952" y="1806318"/>
        <a:ext cx="133095" cy="254774"/>
      </dsp:txXfrm>
    </dsp:sp>
    <dsp:sp modelId="{FED909B6-8F19-4D98-AAC2-EBEEF4830C2B}">
      <dsp:nvSpPr>
        <dsp:cNvPr id="0" name=""/>
        <dsp:cNvSpPr/>
      </dsp:nvSpPr>
      <dsp:spPr>
        <a:xfrm>
          <a:off x="0" y="868563"/>
          <a:ext cx="2434744" cy="148112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Средства массовой информации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год – 3 709 тыс. руб.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2026 год – 3 389 тыс. руб.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2027 год – 3 389 тыс. руб.</a:t>
          </a:r>
          <a:endParaRPr lang="ru-RU" sz="1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6560" y="1085469"/>
        <a:ext cx="1721624" cy="104731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82E6A-CB37-4868-B94D-2DCD63C07F5D}">
      <dsp:nvSpPr>
        <dsp:cNvPr id="0" name=""/>
        <dsp:cNvSpPr/>
      </dsp:nvSpPr>
      <dsp:spPr>
        <a:xfrm>
          <a:off x="5676938" y="213"/>
          <a:ext cx="999537" cy="71453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82ADDEE-06CD-44EC-AF88-85306A2B030A}">
      <dsp:nvSpPr>
        <dsp:cNvPr id="0" name=""/>
        <dsp:cNvSpPr/>
      </dsp:nvSpPr>
      <dsp:spPr>
        <a:xfrm>
          <a:off x="146" y="213"/>
          <a:ext cx="5676791" cy="714539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Дошкольное образование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415 949тыс. руб., в 2026 году 312 929тыс. руб., в 2027 году 312 138тыс. руб.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35027" y="35094"/>
        <a:ext cx="5607029" cy="644777"/>
      </dsp:txXfrm>
    </dsp:sp>
    <dsp:sp modelId="{D705EFEA-182D-4A42-B83B-91E3B719441A}">
      <dsp:nvSpPr>
        <dsp:cNvPr id="0" name=""/>
        <dsp:cNvSpPr/>
      </dsp:nvSpPr>
      <dsp:spPr>
        <a:xfrm>
          <a:off x="5676938" y="786206"/>
          <a:ext cx="999537" cy="71453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0C0A9C9-6BA8-4ADD-BAC1-1A4BF386A0C9}">
      <dsp:nvSpPr>
        <dsp:cNvPr id="0" name=""/>
        <dsp:cNvSpPr/>
      </dsp:nvSpPr>
      <dsp:spPr>
        <a:xfrm>
          <a:off x="146" y="786206"/>
          <a:ext cx="5676791" cy="714539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Общее образование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388 922тыс. руб., в 2026 году 359 559 тыс. руб., в 2027 году 359 559тыс. руб.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35027" y="821087"/>
        <a:ext cx="5607029" cy="644777"/>
      </dsp:txXfrm>
    </dsp:sp>
    <dsp:sp modelId="{0C040D17-4069-4094-B210-67108F6675D6}">
      <dsp:nvSpPr>
        <dsp:cNvPr id="0" name=""/>
        <dsp:cNvSpPr/>
      </dsp:nvSpPr>
      <dsp:spPr>
        <a:xfrm>
          <a:off x="5676938" y="1572199"/>
          <a:ext cx="999537" cy="71453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3E396C-C0B7-49D1-921C-FFC97F0FBBAA}">
      <dsp:nvSpPr>
        <dsp:cNvPr id="0" name=""/>
        <dsp:cNvSpPr/>
      </dsp:nvSpPr>
      <dsp:spPr>
        <a:xfrm>
          <a:off x="146" y="1572199"/>
          <a:ext cx="5676791" cy="714539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Дополнительное образование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127 337 тыс. руб., в 2026 году 116 001тыс. руб., в 2027 году 115 978 тыс. руб. 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35027" y="1607080"/>
        <a:ext cx="5607029" cy="644777"/>
      </dsp:txXfrm>
    </dsp:sp>
    <dsp:sp modelId="{2358B3A8-B21F-470B-BE77-47BDC07EE6E0}">
      <dsp:nvSpPr>
        <dsp:cNvPr id="0" name=""/>
        <dsp:cNvSpPr/>
      </dsp:nvSpPr>
      <dsp:spPr>
        <a:xfrm>
          <a:off x="5676938" y="2458535"/>
          <a:ext cx="999537" cy="71453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05CB428-D16D-496D-9270-5397FB670901}">
      <dsp:nvSpPr>
        <dsp:cNvPr id="0" name=""/>
        <dsp:cNvSpPr/>
      </dsp:nvSpPr>
      <dsp:spPr>
        <a:xfrm>
          <a:off x="146" y="2358192"/>
          <a:ext cx="5676791" cy="915224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Профессиональная подготовка, переподготовка и повышение квалификации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728  тыс. руб., в 2026 году 549 тыс. руб., в 2027 году 527 тыс. руб.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4824" y="2402870"/>
        <a:ext cx="5587435" cy="825868"/>
      </dsp:txXfrm>
    </dsp:sp>
    <dsp:sp modelId="{FD9E0E15-767A-45FA-BA19-EEA26FF4B59E}">
      <dsp:nvSpPr>
        <dsp:cNvPr id="0" name=""/>
        <dsp:cNvSpPr/>
      </dsp:nvSpPr>
      <dsp:spPr>
        <a:xfrm>
          <a:off x="5676938" y="3344871"/>
          <a:ext cx="999537" cy="71453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935E2BB-3779-42C3-975C-4FCD2F7C22CE}">
      <dsp:nvSpPr>
        <dsp:cNvPr id="0" name=""/>
        <dsp:cNvSpPr/>
      </dsp:nvSpPr>
      <dsp:spPr>
        <a:xfrm>
          <a:off x="0" y="3406193"/>
          <a:ext cx="5676791" cy="607244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Молодежная политика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2025-2027 годах 1 679 тыс. руб. ежегодно </a:t>
          </a: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643" y="3435836"/>
        <a:ext cx="5617505" cy="547958"/>
      </dsp:txXfrm>
    </dsp:sp>
    <dsp:sp modelId="{77DBDC22-DC13-4883-97A4-BD0A0C6827CF}">
      <dsp:nvSpPr>
        <dsp:cNvPr id="0" name=""/>
        <dsp:cNvSpPr/>
      </dsp:nvSpPr>
      <dsp:spPr>
        <a:xfrm>
          <a:off x="5676938" y="4130864"/>
          <a:ext cx="999537" cy="71453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5247356-133C-4651-85B3-8CEF661EF1A0}">
      <dsp:nvSpPr>
        <dsp:cNvPr id="0" name=""/>
        <dsp:cNvSpPr/>
      </dsp:nvSpPr>
      <dsp:spPr>
        <a:xfrm>
          <a:off x="146" y="4130864"/>
          <a:ext cx="5676791" cy="714539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Другие вопросы в области образования</a:t>
          </a: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 2025 году 72 977тыс. руб., в 2026 году 67 853тыс. руб., в 2027 году 67 337тыс. руб.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35027" y="4165745"/>
        <a:ext cx="5607029" cy="6447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B69D33-AE52-4874-9958-5CD93A6056E5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FEDC1-E091-4B5E-B1E9-EDA5B11D1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815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65A534-41C3-4CA2-88A3-49DCB59D795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733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36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_AlternaSh" pitchFamily="34" charset="-52"/>
              </a:defRPr>
            </a:lvl1pPr>
            <a:lvl2pPr marL="738188" indent="-284163">
              <a:defRPr>
                <a:solidFill>
                  <a:schemeClr val="tx1"/>
                </a:solidFill>
                <a:latin typeface="a_AlternaSh" pitchFamily="34" charset="-52"/>
              </a:defRPr>
            </a:lvl2pPr>
            <a:lvl3pPr marL="1136650" indent="-227013">
              <a:defRPr>
                <a:solidFill>
                  <a:schemeClr val="tx1"/>
                </a:solidFill>
                <a:latin typeface="a_AlternaSh" pitchFamily="34" charset="-52"/>
              </a:defRPr>
            </a:lvl3pPr>
            <a:lvl4pPr marL="1592263" indent="-227013">
              <a:defRPr>
                <a:solidFill>
                  <a:schemeClr val="tx1"/>
                </a:solidFill>
                <a:latin typeface="a_AlternaSh" pitchFamily="34" charset="-52"/>
              </a:defRPr>
            </a:lvl4pPr>
            <a:lvl5pPr marL="2046288" indent="-227013">
              <a:defRPr>
                <a:solidFill>
                  <a:schemeClr val="tx1"/>
                </a:solidFill>
                <a:latin typeface="a_AlternaSh" pitchFamily="34" charset="-52"/>
              </a:defRPr>
            </a:lvl5pPr>
            <a:lvl6pPr marL="2503488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6pPr>
            <a:lvl7pPr marL="2960688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7pPr>
            <a:lvl8pPr marL="3417888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8pPr>
            <a:lvl9pPr marL="3875088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9pPr>
          </a:lstStyle>
          <a:p>
            <a:fld id="{6CDBD022-BFE3-471B-B5E8-76B3F9EC78E3}" type="slidenum">
              <a:rPr lang="ru-RU" altLang="ru-RU" smtClean="0">
                <a:latin typeface="Calibri" pitchFamily="34" charset="0"/>
              </a:rPr>
              <a:pPr/>
              <a:t>27</a:t>
            </a:fld>
            <a:endParaRPr lang="ru-RU" altLang="ru-RU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009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65A534-41C3-4CA2-88A3-49DCB59D7957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405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65A534-41C3-4CA2-88A3-49DCB59D7957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686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65A534-41C3-4CA2-88A3-49DCB59D7957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3806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65A534-41C3-4CA2-88A3-49DCB59D7957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935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65A534-41C3-4CA2-88A3-49DCB59D7957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3837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9pPr>
          </a:lstStyle>
          <a:p>
            <a:fld id="{4129FDCA-C68F-448E-9D39-14ED6FB93C30}" type="slidenum">
              <a:rPr lang="ru-RU" altLang="ru-RU" smtClean="0">
                <a:latin typeface="Arial" panose="020B0604020202020204" pitchFamily="34" charset="0"/>
              </a:rPr>
              <a:pPr/>
              <a:t>47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209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983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_AlternaSh" pitchFamily="34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a_AlternaSh" pitchFamily="34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a_AlternaSh" pitchFamily="34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a_AlternaSh" pitchFamily="34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a_AlternaSh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9pPr>
          </a:lstStyle>
          <a:p>
            <a:fld id="{99F6F17A-FD6C-45C6-B6C0-36CAFFA4B682}" type="slidenum">
              <a:rPr lang="ru-RU" altLang="ru-RU" smtClean="0">
                <a:latin typeface="Arial" pitchFamily="34" charset="0"/>
              </a:rPr>
              <a:pPr/>
              <a:t>16</a:t>
            </a:fld>
            <a:endParaRPr lang="ru-RU" alt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893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_AlternaSh" pitchFamily="34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a_AlternaSh" pitchFamily="34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a_AlternaSh" pitchFamily="34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a_AlternaSh" pitchFamily="34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a_AlternaSh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9pPr>
          </a:lstStyle>
          <a:p>
            <a:fld id="{790EA41B-5345-465F-8FB0-BF763E168979}" type="slidenum">
              <a:rPr lang="ru-RU" altLang="ru-RU" smtClean="0">
                <a:latin typeface="Arial" pitchFamily="34" charset="0"/>
              </a:rPr>
              <a:pPr/>
              <a:t>17</a:t>
            </a:fld>
            <a:endParaRPr lang="ru-RU" altLang="ru-RU" smtClean="0">
              <a:latin typeface="Arial" pitchFamily="34" charset="0"/>
            </a:endParaRPr>
          </a:p>
        </p:txBody>
      </p:sp>
      <p:sp>
        <p:nvSpPr>
          <p:cNvPr id="9933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2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2393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65A534-41C3-4CA2-88A3-49DCB59D7957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997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 txBox="1">
            <a:spLocks noGrp="1" noChangeArrowheads="1"/>
          </p:cNvSpPr>
          <p:nvPr/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_AlternaSh" pitchFamily="34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a_AlternaSh" pitchFamily="34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a_AlternaSh" pitchFamily="34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a_AlternaSh" pitchFamily="34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a_AlternaSh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9pPr>
          </a:lstStyle>
          <a:p>
            <a:pPr algn="r" eaLnBrk="1" hangingPunct="1"/>
            <a:fld id="{17AC2BC6-BB37-48C1-8B1E-0CDC84851031}" type="slidenum">
              <a:rPr lang="ru-RU" altLang="ru-RU" sz="1200">
                <a:latin typeface="Arial" pitchFamily="34" charset="0"/>
              </a:rPr>
              <a:pPr algn="r" eaLnBrk="1" hangingPunct="1"/>
              <a:t>21</a:t>
            </a:fld>
            <a:endParaRPr lang="ru-RU" altLang="ru-RU" sz="1200">
              <a:latin typeface="Arial" pitchFamily="34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093171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 txBox="1">
            <a:spLocks noGrp="1" noChangeArrowheads="1"/>
          </p:cNvSpPr>
          <p:nvPr/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_AlternaSh" pitchFamily="34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a_AlternaSh" pitchFamily="34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a_AlternaSh" pitchFamily="34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a_AlternaSh" pitchFamily="34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a_AlternaSh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9pPr>
          </a:lstStyle>
          <a:p>
            <a:pPr algn="r" eaLnBrk="1" hangingPunct="1"/>
            <a:fld id="{E3D469E9-87E8-4F17-BFF6-24409BF3D45C}" type="slidenum">
              <a:rPr lang="ru-RU" altLang="ru-RU" sz="1200">
                <a:latin typeface="Arial" pitchFamily="34" charset="0"/>
              </a:rPr>
              <a:pPr algn="r" eaLnBrk="1" hangingPunct="1"/>
              <a:t>22</a:t>
            </a:fld>
            <a:endParaRPr lang="ru-RU" altLang="ru-RU" sz="1200">
              <a:latin typeface="Arial" pitchFamily="34" charset="0"/>
            </a:endParaRPr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604104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 txBox="1">
            <a:spLocks noGrp="1" noChangeArrowheads="1"/>
          </p:cNvSpPr>
          <p:nvPr/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_AlternaSh" pitchFamily="34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a_AlternaSh" pitchFamily="34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a_AlternaSh" pitchFamily="34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a_AlternaSh" pitchFamily="34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a_AlternaSh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9pPr>
          </a:lstStyle>
          <a:p>
            <a:pPr algn="r" eaLnBrk="1" hangingPunct="1"/>
            <a:fld id="{AB14BEDE-CC11-45D3-A8F1-F9CCD3B8DAFE}" type="slidenum">
              <a:rPr lang="ru-RU" altLang="ru-RU" sz="1200">
                <a:latin typeface="Arial" pitchFamily="34" charset="0"/>
              </a:rPr>
              <a:pPr algn="r" eaLnBrk="1" hangingPunct="1"/>
              <a:t>23</a:t>
            </a:fld>
            <a:endParaRPr lang="ru-RU" altLang="ru-RU" sz="1200">
              <a:latin typeface="Arial" pitchFamily="34" charset="0"/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046994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 txBox="1">
            <a:spLocks noGrp="1" noChangeArrowheads="1"/>
          </p:cNvSpPr>
          <p:nvPr/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_AlternaSh" pitchFamily="34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a_AlternaSh" pitchFamily="34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a_AlternaSh" pitchFamily="34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a_AlternaSh" pitchFamily="34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a_AlternaSh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itchFamily="34" charset="-52"/>
              </a:defRPr>
            </a:lvl9pPr>
          </a:lstStyle>
          <a:p>
            <a:pPr algn="r" eaLnBrk="1" hangingPunct="1"/>
            <a:fld id="{AEC8F4CA-12B2-47E1-9A8D-49D65B5272C6}" type="slidenum">
              <a:rPr lang="ru-RU" altLang="ru-RU" sz="1200">
                <a:latin typeface="Arial" pitchFamily="34" charset="0"/>
              </a:rPr>
              <a:pPr algn="r" eaLnBrk="1" hangingPunct="1"/>
              <a:t>24</a:t>
            </a:fld>
            <a:endParaRPr lang="ru-RU" altLang="ru-RU" sz="1200">
              <a:latin typeface="Arial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4125026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65A534-41C3-4CA2-88A3-49DCB59D7957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961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5D9FC-F859-4C1B-879D-50E496B5BC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57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7BAED32-1D63-45C9-AB43-B31CB0D3687A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920B91D3-81FF-4DF6-A806-07E324BB958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4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2.jpeg"/><Relationship Id="rId4" Type="http://schemas.openxmlformats.org/officeDocument/2006/relationships/diagramData" Target="../diagrams/data3.xml"/><Relationship Id="rId9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b/bb/Coat_of_Arms_of_Kurchatov_(Kursk_oblast).pn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41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//upload.wikimedia.org/wikipedia/commons/b/bb/Coat_of_Arms_of_Kurchatov_(Kursk_oblast).png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//upload.wikimedia.org/wikipedia/commons/b/bb/Coat_of_Arms_of_Kurchatov_(Kursk_oblast).png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//upload.wikimedia.org/wikipedia/commons/b/bb/Coat_of_Arms_of_Kurchatov_(Kursk_oblast).png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b/bb/Coat_of_Arms_of_Kurchatov_(Kursk_oblast).png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b/bb/Coat_of_Arms_of_Kurchatov_(Kursk_oblast).png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b/bb/Coat_of_Arms_of_Kurchatov_(Kursk_oblast).png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b/bb/Coat_of_Arms_of_Kurchatov_(Kursk_oblast).pn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//upload.wikimedia.org/wikipedia/commons/b/bb/Coat_of_Arms_of_Kurchatov_(Kursk_oblast).png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//upload.wikimedia.org/wikipedia/commons/b/bb/Coat_of_Arms_of_Kurchatov_(Kursk_oblast).pn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0.png"/><Relationship Id="rId4" Type="http://schemas.openxmlformats.org/officeDocument/2006/relationships/hyperlink" Target="//upload.wikimedia.org/wikipedia/commons/b/bb/Coat_of_Arms_of_Kurchatov_(Kursk_oblast).p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51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//upload.wikimedia.org/wikipedia/commons/b/bb/Coat_of_Arms_of_Kurchatov_(Kursk_oblast).pn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b/bb/Coat_of_Arms_of_Kurchatov_(Kursk_oblast).png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//upload.wikimedia.org/wikipedia/commons/b/bb/Coat_of_Arms_of_Kurchatov_(Kursk_oblast).png" TargetMode="Externa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hyperlink" Target="//upload.wikimedia.org/wikipedia/commons/b/bb/Coat_of_Arms_of_Kurchatov_(Kursk_oblast).pn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hyperlink" Target="//upload.wikimedia.org/wikipedia/commons/b/bb/Coat_of_Arms_of_Kurchatov_(Kursk_oblast).pn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g"/><Relationship Id="rId4" Type="http://schemas.openxmlformats.org/officeDocument/2006/relationships/chart" Target="../charts/char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69.png"/><Relationship Id="rId4" Type="http://schemas.openxmlformats.org/officeDocument/2006/relationships/image" Target="../media/image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hdphoto" Target="../media/hdphoto2.wdp"/><Relationship Id="rId5" Type="http://schemas.openxmlformats.org/officeDocument/2006/relationships/diagramColors" Target="../diagrams/colors1.xml"/><Relationship Id="rId10" Type="http://schemas.openxmlformats.org/officeDocument/2006/relationships/image" Target="../media/image12.png"/><Relationship Id="rId4" Type="http://schemas.openxmlformats.org/officeDocument/2006/relationships/diagramQuickStyle" Target="../diagrams/quickStyle1.xml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575" y="0"/>
            <a:ext cx="896929" cy="11385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984" y="476672"/>
            <a:ext cx="7848600" cy="1152128"/>
          </a:xfrm>
        </p:spPr>
        <p:txBody>
          <a:bodyPr/>
          <a:lstStyle/>
          <a:p>
            <a:r>
              <a:rPr lang="ru-RU" sz="2400" b="1" dirty="0" smtClean="0">
                <a:latin typeface="Georgia" pitchFamily="18" charset="0"/>
              </a:rPr>
              <a:t>К проекту решения Курчатовской городской Думы «О бюджете города Курчатова на 2025 год и на плановый период 2026-2027 годов» </a:t>
            </a:r>
            <a:endParaRPr lang="ru-RU" sz="2400" b="1" dirty="0">
              <a:latin typeface="Georgia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556792"/>
            <a:ext cx="799288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89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9062"/>
            <a:ext cx="8229600" cy="7896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nstantia" panose="02030602050306030303" pitchFamily="18" charset="0"/>
              </a:rPr>
              <a:t>Крупнейшие налогоплательщики</a:t>
            </a:r>
            <a:br>
              <a:rPr lang="ru-RU" dirty="0" smtClean="0">
                <a:latin typeface="Constantia" panose="02030602050306030303" pitchFamily="18" charset="0"/>
              </a:rPr>
            </a:br>
            <a:r>
              <a:rPr lang="ru-RU" dirty="0" smtClean="0">
                <a:latin typeface="Constantia" panose="02030602050306030303" pitchFamily="18" charset="0"/>
              </a:rPr>
              <a:t>города </a:t>
            </a:r>
            <a:r>
              <a:rPr lang="ru-RU" dirty="0">
                <a:latin typeface="Constantia" panose="02030602050306030303" pitchFamily="18" charset="0"/>
              </a:rPr>
              <a:t>Курчатова !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530488"/>
            <a:ext cx="4824536" cy="4994856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 «Концерн  Росэнергоатом» «Курская  атомная станция»;</a:t>
            </a:r>
          </a:p>
          <a:p>
            <a:pPr marL="0" indent="0">
              <a:buNone/>
              <a:defRPr/>
            </a:pPr>
            <a:endParaRPr lang="ru-RU" alt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Курскатомэнергоремонт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филиал АО  «</a:t>
            </a:r>
            <a:r>
              <a:rPr lang="ru-RU" alt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Атомэнергоремонт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; </a:t>
            </a:r>
          </a:p>
          <a:p>
            <a:pPr marL="0" indent="0"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КФ «Трест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РосСЭМ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0" indent="0"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Курский филиал ООО «СМУ №1 в городе Курчатове»;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«Научно – исследовательский и конструкторский институт монтажной технологии 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Атомстрой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  Дирекция на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атомной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электростанции;</a:t>
            </a:r>
          </a:p>
          <a:p>
            <a:pPr marL="0" indent="0">
              <a:buNone/>
              <a:defRPr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АО «Научно – исследовательский и конструкторский институт монтажной технологии 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Атомстрой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  Дирекция на Курской атомной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электростанции-2</a:t>
            </a:r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847" y="0"/>
            <a:ext cx="896929" cy="11385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79" y="4189524"/>
            <a:ext cx="3858697" cy="2668476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79" y="1294998"/>
            <a:ext cx="3859367" cy="2894525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224421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100392" cy="1008112"/>
          </a:xfrm>
        </p:spPr>
        <p:txBody>
          <a:bodyPr>
            <a:normAutofit/>
          </a:bodyPr>
          <a:lstStyle/>
          <a:p>
            <a:pPr algn="ctr"/>
            <a:r>
              <a:rPr lang="ru-RU" sz="2300" dirty="0" smtClean="0">
                <a:latin typeface="Constantia" panose="02030602050306030303" pitchFamily="18" charset="0"/>
              </a:rPr>
              <a:t>Основные направления бюджетной политики города Курчатова</a:t>
            </a:r>
            <a:br>
              <a:rPr lang="ru-RU" sz="2300" dirty="0" smtClean="0">
                <a:latin typeface="Constantia" panose="02030602050306030303" pitchFamily="18" charset="0"/>
              </a:rPr>
            </a:br>
            <a:r>
              <a:rPr lang="ru-RU" sz="2300" dirty="0" smtClean="0">
                <a:latin typeface="Constantia" panose="02030602050306030303" pitchFamily="18" charset="0"/>
              </a:rPr>
              <a:t>на 2025 год и на плановый период 2026-2027 годов</a:t>
            </a:r>
            <a:endParaRPr lang="ru-RU" sz="2300" dirty="0">
              <a:latin typeface="Constantia" panose="0203060205030603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0"/>
            <a:ext cx="896929" cy="1138557"/>
          </a:xfrm>
          <a:prstGeom prst="rect">
            <a:avLst/>
          </a:prstGeom>
        </p:spPr>
      </p:pic>
      <p:sp>
        <p:nvSpPr>
          <p:cNvPr id="7" name="Объект 2"/>
          <p:cNvSpPr>
            <a:spLocks noGrp="1"/>
          </p:cNvSpPr>
          <p:nvPr>
            <p:ph sz="half" idx="1"/>
          </p:nvPr>
        </p:nvSpPr>
        <p:spPr>
          <a:xfrm>
            <a:off x="0" y="1196751"/>
            <a:ext cx="4572000" cy="5661249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85000" lnSpcReduction="10000"/>
          </a:bodyPr>
          <a:lstStyle/>
          <a:p>
            <a:pPr>
              <a:defRPr/>
            </a:pPr>
            <a:endParaRPr lang="ru-RU" sz="1050" b="1" dirty="0" smtClean="0">
              <a:solidFill>
                <a:schemeClr val="tx1"/>
              </a:solidFill>
            </a:endParaRPr>
          </a:p>
          <a:p>
            <a:pPr algn="just">
              <a:defRPr/>
            </a:pP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задачами бюджетной политики города Курчатова  на 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 будут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defRPr/>
            </a:pP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долгосрочной сбалансированности и устойчивости бюджета города Курчатова как базового принципа ответственной бюджетной политики;</a:t>
            </a:r>
          </a:p>
          <a:p>
            <a:pPr algn="just">
              <a:defRPr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безусловное исполнение всех социально значимых обязательств государства и стратегическая приоритизация расходов бюджета, направленных на достижение целей и целевых показателей национальных проектов, определенных в соответствии с Указом Президента Российской Федерации от 7 мая 2024 года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№309;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 реализация   мероприятий,   направленных  на  повышение 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планирования 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 эффективности  реализации  муниципальных 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исходя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ожидаемых результатов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defRPr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финансовое обеспечение принятых расходных обязательств с учетом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приоритизация;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  мониторинг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и бюджетного законодательства с целью актуализации муниципальных правовых актов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-  сохранение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социальной направленности бюджета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участие, исходя из возможностей бюджета города, в реализации программ и мероприятий, софинансируемых из федерального и областного в целях сокращения нагрузки на бюджет города; 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-реализация мероприятий социально-экономического и инфраструктурного развития муниципального образования "Город Курчатов" на 2025 год по Соглашению о сотрудничестве между Государственной корпорацией по атомной энергии «Росатом» и Администрацией Курской области в целях привлечения межбюджетных трансфертов в местный бюджет;</a:t>
            </a:r>
          </a:p>
          <a:p>
            <a:pPr algn="just">
              <a:defRPr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подход к принятию новых расходных обязательств с учетом их социально-экономической значимости и обеспеченности стабильными доходными источниками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defRPr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4572000" y="1196751"/>
            <a:ext cx="4572000" cy="5661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1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недопущение установления и исполнения  расходных обязательств, не относящихся  к полномочиям органов местного самоуправления, а также не обеспеченных источниками финансирования;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привлечение внебюджетных источников для финансового обеспечения деятельности учреждений социально – культурной сферы;</a:t>
            </a:r>
          </a:p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бюджетных инвестиций исходя из необходимости завершения начатых работ, финансирования работ с высокой степенью готовности;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- повышение результативности предоставления субсидий юридическим лицам посредством мониторинга достижения показателей результативности их предоставления;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недопущение возникновения просроченной кредиторской задолженности по социальным обязательствам;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обеспечение высокого уровня открытости и прозрачности бюджетного процесса, доступности информации о муниципальных финансах, в том числе путем размещения в информационно-телекоммуникационной сети "Интернет" основных положений бюджета города в формате "Бюджет для граждан", обеспечение вовлечения граждан в процедуры обсуждения и принятия конкретных бюджетных решений;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реализация мероприятий, направленных на повышение уровня финансовой грамотности и формирование финансовой культуры населения города, способствующих осознанному использованию гражданами финансовых продуктов и услуг, разумному принятию ими финансовых решений, инвестирования и управления рисками</a:t>
            </a:r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105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180528" y="188640"/>
            <a:ext cx="8460432" cy="100811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Constantia" panose="02030602050306030303" pitchFamily="18" charset="0"/>
              </a:rPr>
              <a:t>Основные направления налоговой политики города Курчатова</a:t>
            </a:r>
            <a:br>
              <a:rPr lang="ru-RU" sz="2400" dirty="0" smtClean="0">
                <a:latin typeface="Constantia" panose="02030602050306030303" pitchFamily="18" charset="0"/>
              </a:rPr>
            </a:br>
            <a:r>
              <a:rPr lang="ru-RU" sz="2400" dirty="0" smtClean="0">
                <a:latin typeface="Constantia" panose="02030602050306030303" pitchFamily="18" charset="0"/>
              </a:rPr>
              <a:t>на 2025 год и на плановый период 2026-2027 годов</a:t>
            </a:r>
            <a:endParaRPr lang="ru-RU" sz="2400" dirty="0">
              <a:latin typeface="Constantia" panose="0203060205030603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196751"/>
            <a:ext cx="9144000" cy="5661249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ru-RU" sz="1200" dirty="0" smtClean="0"/>
              <a:t> </a:t>
            </a:r>
            <a:r>
              <a:rPr 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направлениями решения задач являются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  <a:defRPr/>
            </a:pPr>
            <a:endParaRPr lang="ru-RU" sz="1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обеспечение роста доходов бюджета города Курчатова за счет повышения эффективности администрирования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администраторами доходов бюджета города Курчатова в целях формирования реалистичного прогноза поступления доходов и выполнения в полном объеме годовых назначений;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эффективное межведомственное взаимодействие администрации города Курчатова и налоговых органов с целью повышения собираемости местных налогов, снижения недоимки и укрепления налоговой дисциплины налогоплательщиков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продолжение работы по реализации мер, направленных на расширение налогооблагаемой базы по имущественным налогам путем выявления правообладателей ранее учтенных объектов недвижимости и  проведения кадастровой оценки;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- реализация взвешенной политики в области предоставления налоговых льгот, нацеленная на сохранение социальной направленности льгот;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предоставление налоговых льгот на ограниченный период в соответствии с целями политики города;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обеспечение эффективности управления и качественного учета  муниципального имущества, проведение оптимизации структуры муниципального имущества с целью получения дополнительных доходов от его использования и реализации;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своевременная подготовка документов в судебные органы по взысканию задолженности и привлечении к ответственности неплательщиков по арендным платежам за пользование муниципальным имуществом в городской бюджет;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обеспечение публичности принятия муниципальных правовых актов города Курчатова в области налогообложения;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- формирование перечня налоговых расходов городского бюджета; 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- проведение ежегодной оценки эффективности налоговых расходов города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Курчатова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1300" dirty="0">
              <a:latin typeface="Karelia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-1488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83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1" y="188640"/>
            <a:ext cx="9144001" cy="100811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Constantia" panose="02030602050306030303" pitchFamily="18" charset="0"/>
              </a:rPr>
              <a:t>Показатели социально-экономического развития</a:t>
            </a:r>
            <a:br>
              <a:rPr lang="ru-RU" sz="2400" dirty="0" smtClean="0">
                <a:latin typeface="Constantia" panose="02030602050306030303" pitchFamily="18" charset="0"/>
              </a:rPr>
            </a:br>
            <a:r>
              <a:rPr lang="ru-RU" sz="2400" dirty="0" smtClean="0">
                <a:latin typeface="Constantia" panose="02030602050306030303" pitchFamily="18" charset="0"/>
              </a:rPr>
              <a:t>города Курчатова</a:t>
            </a:r>
            <a:endParaRPr lang="ru-RU" sz="2400" dirty="0">
              <a:latin typeface="Constantia" panose="0203060205030603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-13886"/>
            <a:ext cx="896929" cy="1138557"/>
          </a:xfrm>
          <a:prstGeom prst="rect">
            <a:avLst/>
          </a:prstGeom>
        </p:spPr>
      </p:pic>
      <p:graphicFrame>
        <p:nvGraphicFramePr>
          <p:cNvPr id="6" name="Group 57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7274906"/>
              </p:ext>
            </p:extLst>
          </p:nvPr>
        </p:nvGraphicFramePr>
        <p:xfrm>
          <a:off x="107503" y="1084098"/>
          <a:ext cx="8928992" cy="4765715"/>
        </p:xfrm>
        <a:graphic>
          <a:graphicData uri="http://schemas.openxmlformats.org/drawingml/2006/table">
            <a:tbl>
              <a:tblPr/>
              <a:tblGrid>
                <a:gridCol w="537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93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4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47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49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4292">
                <a:tc rowSpan="2">
                  <a:txBody>
                    <a:bodyPr/>
                    <a:lstStyle>
                      <a:lvl1pPr marL="177800" indent="-1778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820738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28725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36713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177800" marR="0" lvl="0" indent="-1778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Показатели  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Ед. изм.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оценка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прогноз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8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2024г.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2025г.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2026г.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2027г.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292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Инвестиции в основной капитал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млрд. руб.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106,4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93,3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32,5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26,9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329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820738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28725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36713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 подрядных строительно-монтажных работ (по крупным и средним предприятиям)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млрд. руб.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32,3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38,4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18,5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16,4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712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3.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жилищного строительства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кв. м.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22990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22990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22990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25750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680073"/>
                  </a:ext>
                </a:extLst>
              </a:tr>
              <a:tr h="504712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820738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28725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36713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Оборот розничной торговли 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(по крупным и средним предприятиям)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млрд. руб.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7,6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8,3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9,1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31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820738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28725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36713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Оборот общественного питания             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(по крупным и средним предприятиям)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млрд. руб.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0,29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0,32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0,35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0,39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31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820738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28725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36713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Фонд оплаты труда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млрд. руб.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33619,261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30983,316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28835,457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27119,153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331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Среднемесячная заработная плата по городу Курчатову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руб.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99 959,9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113 551,4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116 190,9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122 822,9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5694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Среднесписочная численность работников организаций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28027,3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22738,1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20681,1</a:t>
                      </a: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18399,9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860208"/>
            <a:ext cx="2555776" cy="9674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73746" y="5849814"/>
            <a:ext cx="2511896" cy="9674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98" y="5849814"/>
            <a:ext cx="2555776" cy="9674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32104" y="5849814"/>
            <a:ext cx="2511896" cy="96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5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5C3FC-6172-405C-9AFC-93072A8D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422171"/>
            <a:ext cx="7554878" cy="810704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algn="ctr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индексов цен (тарифов) на потребительские товары и услуги по Курской области на </a:t>
            </a:r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2025-2027 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</a:p>
        </p:txBody>
      </p:sp>
      <p:graphicFrame>
        <p:nvGraphicFramePr>
          <p:cNvPr id="15" name="Group 57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4927666"/>
              </p:ext>
            </p:extLst>
          </p:nvPr>
        </p:nvGraphicFramePr>
        <p:xfrm>
          <a:off x="716691" y="2491085"/>
          <a:ext cx="7823803" cy="3067913"/>
        </p:xfrm>
        <a:graphic>
          <a:graphicData uri="http://schemas.openxmlformats.org/drawingml/2006/table">
            <a:tbl>
              <a:tblPr/>
              <a:tblGrid>
                <a:gridCol w="3402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4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8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58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44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31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94486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F2123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Показатели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</a:t>
                      </a:r>
                    </a:p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измерения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486">
                <a:tc vMerge="1"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41" marR="91441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</a:p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</a:t>
                      </a:r>
                    </a:p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8941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F2123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Индекс потребительских цен на товары и услуги (среднегодовой)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% к</a:t>
                      </a:r>
                    </a:p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предыдущему</a:t>
                      </a:r>
                    </a:p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году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108,0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105,5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104,5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104,1</a:t>
                      </a:r>
                    </a:p>
                  </a:txBody>
                  <a:tcPr marL="68581" marR="68581" marT="34282" marB="342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28" name="Picture 4" descr="https://www.clipartmax.com/png/full/205-2050032_customer-support-agent-talking-on-phone-atencion-al-cliente-animad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913" y="2726289"/>
            <a:ext cx="1552346" cy="146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6" y="3068188"/>
            <a:ext cx="2283131" cy="15677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-21985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8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Savina\Рабочий стол\Яна Савина\Савина (работа)\СЛАЙДЫ 2013\Бюджет для граждан 2016\картинки\image126791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80728"/>
            <a:ext cx="5887802" cy="3087394"/>
          </a:xfrm>
          <a:prstGeom prst="rect">
            <a:avLst/>
          </a:prstGeom>
          <a:noFill/>
          <a:effectLst>
            <a:softEdge rad="0"/>
          </a:effectLst>
        </p:spPr>
      </p:pic>
      <p:graphicFrame>
        <p:nvGraphicFramePr>
          <p:cNvPr id="10276" name="Group 3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35609234"/>
              </p:ext>
            </p:extLst>
          </p:nvPr>
        </p:nvGraphicFramePr>
        <p:xfrm>
          <a:off x="468313" y="3933825"/>
          <a:ext cx="8280400" cy="2743010"/>
        </p:xfrm>
        <a:graphic>
          <a:graphicData uri="http://schemas.openxmlformats.org/drawingml/2006/table">
            <a:tbl>
              <a:tblPr/>
              <a:tblGrid>
                <a:gridCol w="1872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1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518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</a:rPr>
                        <a:t>Период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</a:rPr>
                        <a:t>Доходы бюджета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</a:rPr>
                        <a:t>Расходы бюджета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</a:rPr>
                        <a:t>Дефицит бюджета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097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</a:rPr>
                        <a:t>2025 год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2 095 497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2 095 497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97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</a:rPr>
                        <a:t>2026 год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2 015 997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2 015 997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097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</a:rPr>
                        <a:t>2027 год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1 935 134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1 935 134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0253F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1435" marR="91435" marT="45721" marB="45721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9726" name="Rectangle 34"/>
          <p:cNvSpPr>
            <a:spLocks noChangeArrowheads="1"/>
          </p:cNvSpPr>
          <p:nvPr/>
        </p:nvSpPr>
        <p:spPr bwMode="auto">
          <a:xfrm flipH="1">
            <a:off x="7235824" y="3573016"/>
            <a:ext cx="14398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>
                <a:solidFill>
                  <a:schemeClr val="tx1"/>
                </a:solidFill>
                <a:latin typeface="Karelia" pitchFamily="2" charset="0"/>
              </a:rPr>
              <a:t>тыс</a:t>
            </a:r>
            <a:r>
              <a:rPr lang="ru-RU" altLang="ru-RU" sz="1600" dirty="0" smtClean="0">
                <a:solidFill>
                  <a:schemeClr val="tx1"/>
                </a:solidFill>
                <a:latin typeface="Karelia" pitchFamily="2" charset="0"/>
              </a:rPr>
              <a:t>. рублей</a:t>
            </a:r>
            <a:endParaRPr lang="ru-RU" altLang="ru-RU" sz="1600" dirty="0">
              <a:solidFill>
                <a:schemeClr val="tx1"/>
              </a:solidFill>
              <a:latin typeface="Karelia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7504" y="332656"/>
            <a:ext cx="9036496" cy="864096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Constantia" panose="02030602050306030303" pitchFamily="18" charset="0"/>
              </a:rPr>
              <a:t>Основные характеристики бюджета</a:t>
            </a:r>
            <a:br>
              <a:rPr lang="ru-RU" dirty="0" smtClean="0">
                <a:latin typeface="Constantia" panose="02030602050306030303" pitchFamily="18" charset="0"/>
              </a:rPr>
            </a:br>
            <a:r>
              <a:rPr lang="ru-RU" dirty="0" smtClean="0">
                <a:latin typeface="Constantia" panose="02030602050306030303" pitchFamily="18" charset="0"/>
              </a:rPr>
              <a:t>города Курчатова на 2025-2027 годы</a:t>
            </a:r>
            <a:endParaRPr lang="ru-RU" dirty="0">
              <a:latin typeface="Constantia" panose="02030602050306030303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0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0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3" descr="https://sun9-51.userapi.com/c855616/v855616934/220693/NzpnBHE3tP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950" y="1777685"/>
            <a:ext cx="2232999" cy="143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8100"/>
          </a:effectLst>
        </p:spPr>
      </p:pic>
      <p:graphicFrame>
        <p:nvGraphicFramePr>
          <p:cNvPr id="11333" name="Group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031481"/>
              </p:ext>
            </p:extLst>
          </p:nvPr>
        </p:nvGraphicFramePr>
        <p:xfrm>
          <a:off x="104031" y="3329150"/>
          <a:ext cx="3171825" cy="2589230"/>
        </p:xfrm>
        <a:graphic>
          <a:graphicData uri="http://schemas.openxmlformats.org/drawingml/2006/table">
            <a:tbl>
              <a:tblPr/>
              <a:tblGrid>
                <a:gridCol w="2058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34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116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</a:p>
                  </a:txBody>
                  <a:tcPr marL="91482" marR="91482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1 288 227</a:t>
                      </a:r>
                    </a:p>
                  </a:txBody>
                  <a:tcPr marL="91482" marR="91482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739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</a:p>
                  </a:txBody>
                  <a:tcPr marL="91482" marR="91482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51 668</a:t>
                      </a:r>
                    </a:p>
                  </a:txBody>
                  <a:tcPr marL="91482" marR="91482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4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 из других бюджетов бюджетной системы РФ</a:t>
                      </a:r>
                    </a:p>
                  </a:txBody>
                  <a:tcPr marL="91482" marR="91482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755 602</a:t>
                      </a:r>
                    </a:p>
                  </a:txBody>
                  <a:tcPr marL="91482" marR="91482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332" name="Group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502807"/>
              </p:ext>
            </p:extLst>
          </p:nvPr>
        </p:nvGraphicFramePr>
        <p:xfrm>
          <a:off x="5918686" y="2024635"/>
          <a:ext cx="3177023" cy="4291602"/>
        </p:xfrm>
        <a:graphic>
          <a:graphicData uri="http://schemas.openxmlformats.org/drawingml/2006/table">
            <a:tbl>
              <a:tblPr/>
              <a:tblGrid>
                <a:gridCol w="2303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9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898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расходы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370 999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89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46 854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2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46 162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25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247 461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38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1 007 592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2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 и кинематография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108 527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3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Здравоохранение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609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38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218 855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42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44 730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898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3 708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30777" name="Группа 235"/>
          <p:cNvGrpSpPr>
            <a:grpSpLocks/>
          </p:cNvGrpSpPr>
          <p:nvPr/>
        </p:nvGrpSpPr>
        <p:grpSpPr bwMode="auto">
          <a:xfrm>
            <a:off x="1033111" y="1052736"/>
            <a:ext cx="6984381" cy="4032083"/>
            <a:chOff x="1025215" y="924801"/>
            <a:chExt cx="6919781" cy="4673108"/>
          </a:xfrm>
        </p:grpSpPr>
        <p:sp>
          <p:nvSpPr>
            <p:cNvPr id="30782" name="AutoShape 19"/>
            <p:cNvSpPr>
              <a:spLocks noChangeArrowheads="1"/>
            </p:cNvSpPr>
            <p:nvPr/>
          </p:nvSpPr>
          <p:spPr bwMode="gray">
            <a:xfrm>
              <a:off x="3304225" y="4632317"/>
              <a:ext cx="2479759" cy="965592"/>
            </a:xfrm>
            <a:prstGeom prst="can">
              <a:avLst>
                <a:gd name="adj" fmla="val 32032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30783" name="AutoShape 6"/>
            <p:cNvSpPr>
              <a:spLocks noChangeArrowheads="1"/>
            </p:cNvSpPr>
            <p:nvPr/>
          </p:nvSpPr>
          <p:spPr bwMode="gray">
            <a:xfrm>
              <a:off x="3304226" y="3332177"/>
              <a:ext cx="2479758" cy="1321158"/>
            </a:xfrm>
            <a:prstGeom prst="can">
              <a:avLst>
                <a:gd name="adj" fmla="val 18523"/>
              </a:avLst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30784" name="AutoShape 6"/>
            <p:cNvSpPr>
              <a:spLocks noChangeArrowheads="1"/>
            </p:cNvSpPr>
            <p:nvPr/>
          </p:nvSpPr>
          <p:spPr bwMode="gray">
            <a:xfrm>
              <a:off x="3304228" y="1876934"/>
              <a:ext cx="2479757" cy="1554294"/>
            </a:xfrm>
            <a:prstGeom prst="can">
              <a:avLst>
                <a:gd name="adj" fmla="val 18523"/>
              </a:avLst>
            </a:prstGeom>
            <a:gradFill rotWithShape="1">
              <a:gsLst>
                <a:gs pos="0">
                  <a:srgbClr val="099B4E"/>
                </a:gs>
                <a:gs pos="50000">
                  <a:srgbClr val="12DF73"/>
                </a:gs>
                <a:gs pos="100000">
                  <a:srgbClr val="17FF8A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143" name="AutoShape 16"/>
            <p:cNvSpPr>
              <a:spLocks noChangeArrowheads="1"/>
            </p:cNvSpPr>
            <p:nvPr/>
          </p:nvSpPr>
          <p:spPr bwMode="gray">
            <a:xfrm>
              <a:off x="3304229" y="924801"/>
              <a:ext cx="2479757" cy="1081419"/>
            </a:xfrm>
            <a:prstGeom prst="can">
              <a:avLst>
                <a:gd name="adj" fmla="val 2786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44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786" name="Text Box 18"/>
            <p:cNvSpPr txBox="1">
              <a:spLocks noChangeArrowheads="1"/>
            </p:cNvSpPr>
            <p:nvPr/>
          </p:nvSpPr>
          <p:spPr bwMode="gray">
            <a:xfrm>
              <a:off x="3209208" y="1430152"/>
              <a:ext cx="2656910" cy="392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Бюджет</a:t>
              </a:r>
              <a:r>
                <a:rPr lang="ru-RU" alt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alt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города на 2025 </a:t>
              </a: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год</a:t>
              </a:r>
              <a:endParaRPr lang="en-US" alt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787" name="Text Box 7"/>
            <p:cNvSpPr txBox="1">
              <a:spLocks noChangeArrowheads="1"/>
            </p:cNvSpPr>
            <p:nvPr/>
          </p:nvSpPr>
          <p:spPr bwMode="gray">
            <a:xfrm>
              <a:off x="3532584" y="3678846"/>
              <a:ext cx="2068158" cy="963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Расходы </a:t>
              </a:r>
              <a:r>
                <a:rPr lang="ru-RU" altLang="ru-RU" sz="1600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в расчете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на </a:t>
              </a:r>
              <a:r>
                <a:rPr lang="ru-RU" altLang="ru-RU" sz="1600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1 человека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b="1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53 502 (руб</a:t>
              </a: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./чел</a:t>
              </a:r>
              <a:r>
                <a:rPr lang="ru-RU" altLang="ru-RU" sz="1600" b="1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.)</a:t>
              </a:r>
              <a:endParaRPr lang="ru-RU" altLang="ru-RU" sz="1800" dirty="0">
                <a:solidFill>
                  <a:schemeClr val="tx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endParaRPr>
            </a:p>
          </p:txBody>
        </p:sp>
        <p:sp>
          <p:nvSpPr>
            <p:cNvPr id="30788" name="Text Box 7"/>
            <p:cNvSpPr txBox="1">
              <a:spLocks noChangeArrowheads="1"/>
            </p:cNvSpPr>
            <p:nvPr/>
          </p:nvSpPr>
          <p:spPr bwMode="gray">
            <a:xfrm>
              <a:off x="3304226" y="2236406"/>
              <a:ext cx="2479758" cy="963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Доходы </a:t>
              </a:r>
              <a:r>
                <a:rPr lang="ru-RU" altLang="ru-RU" sz="1600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в расчете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н</a:t>
              </a:r>
              <a:r>
                <a:rPr lang="ru-RU" altLang="ru-RU" sz="1600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а 1 </a:t>
              </a:r>
              <a:r>
                <a:rPr lang="ru-RU" altLang="ru-RU" sz="1600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человека </a:t>
              </a:r>
              <a:r>
                <a:rPr lang="ru-RU" altLang="ru-RU" sz="1600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53 502 </a:t>
              </a:r>
              <a:r>
                <a:rPr lang="ru-RU" altLang="ru-RU" sz="1600" b="1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(руб</a:t>
              </a: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./чел.)</a:t>
              </a:r>
            </a:p>
          </p:txBody>
        </p:sp>
        <p:sp>
          <p:nvSpPr>
            <p:cNvPr id="30789" name="Заголовок 1"/>
            <p:cNvSpPr txBox="1">
              <a:spLocks/>
            </p:cNvSpPr>
            <p:nvPr/>
          </p:nvSpPr>
          <p:spPr bwMode="auto">
            <a:xfrm>
              <a:off x="1025215" y="1003446"/>
              <a:ext cx="2150389" cy="853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>
                  <a:solidFill>
                    <a:srgbClr val="39639D"/>
                  </a:solidFill>
                  <a:latin typeface="Times New Roman" pitchFamily="18" charset="0"/>
                  <a:cs typeface="Times New Roman" pitchFamily="18" charset="0"/>
                </a:rPr>
                <a:t>      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Доходы бюджета </a:t>
              </a:r>
            </a:p>
            <a:p>
              <a:pPr lvl="0" algn="ctr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ru-RU" altLang="ru-RU" sz="1600" b="1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Arial Unicode MS" pitchFamily="34" charset="-128"/>
                </a:rPr>
                <a:t>2 095 497 тыс</a:t>
              </a: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Arial Unicode MS" pitchFamily="34" charset="-128"/>
                </a:rPr>
                <a:t>.</a:t>
              </a: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Arial Unicode MS" pitchFamily="34" charset="-128"/>
                </a:rPr>
                <a:t>руб.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700" dirty="0">
                <a:solidFill>
                  <a:schemeClr val="tx1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0790" name="Заголовок 1"/>
            <p:cNvSpPr txBox="1">
              <a:spLocks/>
            </p:cNvSpPr>
            <p:nvPr/>
          </p:nvSpPr>
          <p:spPr bwMode="auto">
            <a:xfrm>
              <a:off x="5783983" y="972170"/>
              <a:ext cx="2161013" cy="853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>
                  <a:solidFill>
                    <a:srgbClr val="39639D"/>
                  </a:solidFill>
                  <a:latin typeface="Times New Roman" pitchFamily="18" charset="0"/>
                  <a:cs typeface="Times New Roman" pitchFamily="18" charset="0"/>
                </a:rPr>
                <a:t>    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>
                  <a:solidFill>
                    <a:srgbClr val="39639D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Расходы бюджета </a:t>
              </a:r>
            </a:p>
            <a:p>
              <a:pPr algn="ctr">
                <a:spcBef>
                  <a:spcPct val="0"/>
                </a:spcBef>
                <a:buClrTx/>
                <a:buSzTx/>
                <a:buNone/>
              </a:pP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Arial Unicode MS" pitchFamily="34" charset="-128"/>
                </a:rPr>
                <a:t>2 095 </a:t>
              </a:r>
              <a:r>
                <a:rPr lang="ru-RU" altLang="ru-RU" sz="1600" b="1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Arial Unicode MS" pitchFamily="34" charset="-128"/>
                </a:rPr>
                <a:t>497 </a:t>
              </a:r>
              <a:r>
                <a:rPr lang="ru-RU" altLang="ru-RU" sz="1600" b="1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Arial Unicode MS" pitchFamily="34" charset="-128"/>
                </a:rPr>
                <a:t>тыс. руб.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 dirty="0">
                <a:solidFill>
                  <a:schemeClr val="tx1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0791" name="Прямоугольник 150"/>
            <p:cNvSpPr>
              <a:spLocks noChangeArrowheads="1"/>
            </p:cNvSpPr>
            <p:nvPr/>
          </p:nvSpPr>
          <p:spPr bwMode="auto">
            <a:xfrm>
              <a:off x="3603926" y="4773866"/>
              <a:ext cx="1961919" cy="784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200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Численность </a:t>
              </a:r>
              <a:r>
                <a:rPr lang="ru-RU" altLang="ru-RU" sz="1200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населения на 01 января 2024 г.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39 167 человек</a:t>
              </a:r>
              <a:r>
                <a:rPr lang="ru-RU" altLang="ru-RU" sz="1400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 </a:t>
              </a:r>
              <a:endParaRPr lang="ru-RU" altLang="ru-RU" sz="1400" dirty="0">
                <a:solidFill>
                  <a:schemeClr val="tx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endParaRPr>
            </a:p>
          </p:txBody>
        </p:sp>
      </p:grpSp>
      <p:sp>
        <p:nvSpPr>
          <p:cNvPr id="30778" name="Rectangle 688"/>
          <p:cNvSpPr>
            <a:spLocks noChangeArrowheads="1"/>
          </p:cNvSpPr>
          <p:nvPr/>
        </p:nvSpPr>
        <p:spPr bwMode="auto">
          <a:xfrm>
            <a:off x="1331913" y="32131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3" name="Picture 75" descr="https://www.4vsar.ru/i/news/xxl/174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649" y="5179897"/>
            <a:ext cx="2711936" cy="1578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010" y="58195"/>
            <a:ext cx="896929" cy="1138557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07504" y="332656"/>
            <a:ext cx="8064896" cy="864096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Constantia" panose="02030602050306030303" pitchFamily="18" charset="0"/>
              </a:rPr>
              <a:t>Размер бюджета города Курчатова на 2025 год</a:t>
            </a:r>
            <a:endParaRPr lang="ru-RU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25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库存数据 17"/>
          <p:cNvSpPr/>
          <p:nvPr/>
        </p:nvSpPr>
        <p:spPr>
          <a:xfrm>
            <a:off x="467544" y="1766158"/>
            <a:ext cx="2786062" cy="928687"/>
          </a:xfrm>
          <a:prstGeom prst="flowChartOnlineStorage">
            <a:avLst/>
          </a:prstGeom>
          <a:gradFill>
            <a:gsLst>
              <a:gs pos="29000">
                <a:srgbClr val="FFCCCC"/>
              </a:gs>
              <a:gs pos="100000">
                <a:schemeClr val="accent2">
                  <a:shade val="98000"/>
                  <a:lumMod val="94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НАЛОГОВЫЕ ДОХОДЫ </a:t>
            </a:r>
            <a:endParaRPr lang="zh-CN" altLang="en-US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流程图: 库存数据 18"/>
          <p:cNvSpPr/>
          <p:nvPr/>
        </p:nvSpPr>
        <p:spPr>
          <a:xfrm>
            <a:off x="3067050" y="1736487"/>
            <a:ext cx="3071813" cy="988373"/>
          </a:xfrm>
          <a:prstGeom prst="flowChartOnlineStorage">
            <a:avLst/>
          </a:prstGeom>
          <a:gradFill>
            <a:gsLst>
              <a:gs pos="47000">
                <a:srgbClr val="CCCCFF"/>
              </a:gs>
              <a:gs pos="100000">
                <a:schemeClr val="accent1">
                  <a:shade val="98000"/>
                  <a:lumMod val="94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НЕНАЛОГОВЫЕ ДОХОДЫ </a:t>
            </a:r>
            <a:endParaRPr lang="zh-CN" altLang="en-US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流程图: 库存数据 19"/>
          <p:cNvSpPr/>
          <p:nvPr/>
        </p:nvSpPr>
        <p:spPr>
          <a:xfrm>
            <a:off x="6000750" y="1736487"/>
            <a:ext cx="3143250" cy="972433"/>
          </a:xfrm>
          <a:prstGeom prst="flowChartOnlineStorage">
            <a:avLst/>
          </a:prstGeom>
          <a:gradFill>
            <a:gsLst>
              <a:gs pos="0">
                <a:srgbClr val="FFCCCC"/>
              </a:gs>
              <a:gs pos="100000">
                <a:schemeClr val="accent5">
                  <a:shade val="98000"/>
                  <a:lumMod val="94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</a:t>
            </a:r>
            <a:endParaRPr lang="zh-CN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线形标注 2 15"/>
          <p:cNvSpPr/>
          <p:nvPr/>
        </p:nvSpPr>
        <p:spPr>
          <a:xfrm>
            <a:off x="899592" y="764704"/>
            <a:ext cx="7276488" cy="785813"/>
          </a:xfrm>
          <a:prstGeom prst="borderCallout2">
            <a:avLst>
              <a:gd name="adj1" fmla="val 21953"/>
              <a:gd name="adj2" fmla="val -34810"/>
              <a:gd name="adj3" fmla="val 20169"/>
              <a:gd name="adj4" fmla="val -34978"/>
              <a:gd name="adj5" fmla="val 20690"/>
              <a:gd name="adj6" fmla="val -34746"/>
            </a:avLst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Доходы бюджета- это безвозмездные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и безвозвратные поступления денежных средств в бюджет.</a:t>
            </a:r>
            <a:endParaRPr lang="en-US" altLang="zh-CN" sz="2000" b="1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" y="260648"/>
            <a:ext cx="8532440" cy="7896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latin typeface="Constantia" panose="02030602050306030303" pitchFamily="18" charset="0"/>
              </a:rPr>
              <a:t>Из каких поступлений формируется доходная часть бюджета</a:t>
            </a:r>
            <a:endParaRPr lang="ru-RU" sz="2400" dirty="0">
              <a:latin typeface="Constantia" panose="02030602050306030303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575" y="125424"/>
            <a:ext cx="896929" cy="1138557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6300192" y="2894889"/>
            <a:ext cx="2789501" cy="3882020"/>
          </a:xfrm>
          <a:prstGeom prst="roundRect">
            <a:avLst/>
          </a:prstGeom>
          <a:solidFill>
            <a:srgbClr val="CCC3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ctr">
              <a:buAutoNum type="arabicParenR"/>
              <a:defRPr/>
            </a:pPr>
            <a:r>
              <a:rPr lang="ru-RU" sz="1500" dirty="0" smtClean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Поступления</a:t>
            </a:r>
          </a:p>
          <a:p>
            <a:pPr lvl="0" algn="ctr">
              <a:defRPr/>
            </a:pPr>
            <a:r>
              <a:rPr lang="ru-RU" sz="1500" dirty="0" smtClean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из бюджета</a:t>
            </a:r>
          </a:p>
          <a:p>
            <a:pPr lvl="0" algn="ctr">
              <a:defRPr/>
            </a:pPr>
            <a:r>
              <a:rPr lang="ru-RU" sz="1500" dirty="0" smtClean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Курской области</a:t>
            </a:r>
            <a:endParaRPr lang="ru-RU" dirty="0" smtClean="0">
              <a:solidFill>
                <a:srgbClr val="000000"/>
              </a:solidFill>
              <a:latin typeface="Karelia" pitchFamily="2" charset="0"/>
            </a:endParaRPr>
          </a:p>
          <a:p>
            <a:pPr lvl="0" algn="ctr">
              <a:defRPr/>
            </a:pPr>
            <a:r>
              <a:rPr lang="ru-RU" sz="1400" dirty="0" smtClean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(межбюджетные трансферты),</a:t>
            </a:r>
          </a:p>
          <a:p>
            <a:pPr lvl="0">
              <a:defRPr/>
            </a:pPr>
            <a:endParaRPr lang="ru-RU" sz="1500" dirty="0">
              <a:solidFill>
                <a:srgbClr val="000000"/>
              </a:solidFill>
              <a:latin typeface="Karelia" pitchFamily="2" charset="0"/>
              <a:cs typeface="Times New Roman" pitchFamily="18" charset="0"/>
            </a:endParaRPr>
          </a:p>
          <a:p>
            <a:pPr lvl="0" algn="ctr">
              <a:defRPr/>
            </a:pPr>
            <a:r>
              <a:rPr lang="ru-RU" sz="1500" dirty="0" smtClean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2) Пожертвования организаций,</a:t>
            </a:r>
          </a:p>
          <a:p>
            <a:pPr lvl="0" algn="ctr">
              <a:defRPr/>
            </a:pPr>
            <a:r>
              <a:rPr lang="ru-RU" sz="1500" dirty="0" smtClean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граждан </a:t>
            </a:r>
            <a:endParaRPr lang="zh-CN" altLang="en-US" sz="1500" dirty="0">
              <a:solidFill>
                <a:srgbClr val="000000"/>
              </a:solidFill>
              <a:latin typeface="Karelia" pitchFamily="2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7544" y="2940501"/>
            <a:ext cx="2664296" cy="383640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ru-RU" sz="1400" dirty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Поступления от уплаты налогов, установленных Налоговым кодексом Российской Федерации, таких как: </a:t>
            </a:r>
          </a:p>
          <a:p>
            <a:pPr lvl="0">
              <a:defRPr/>
            </a:pPr>
            <a:endParaRPr lang="ru-RU" sz="1400" dirty="0">
              <a:solidFill>
                <a:srgbClr val="000000"/>
              </a:solidFill>
              <a:latin typeface="Karelia" pitchFamily="2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  <a:defRPr/>
            </a:pPr>
            <a:r>
              <a:rPr lang="ru-RU" sz="1400" b="1" dirty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земельный налог;</a:t>
            </a:r>
          </a:p>
          <a:p>
            <a:pPr lvl="0">
              <a:buFont typeface="Wingdings" pitchFamily="2" charset="2"/>
              <a:buChar char="ü"/>
              <a:defRPr/>
            </a:pPr>
            <a:endParaRPr lang="ru-RU" sz="1400" b="1" dirty="0">
              <a:solidFill>
                <a:srgbClr val="000000"/>
              </a:solidFill>
              <a:latin typeface="Karelia" pitchFamily="2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  <a:defRPr/>
            </a:pPr>
            <a:r>
              <a:rPr lang="ru-RU" sz="1400" b="1" dirty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 налог на доходы физических лиц;</a:t>
            </a:r>
          </a:p>
          <a:p>
            <a:pPr lvl="0">
              <a:buFont typeface="Wingdings" pitchFamily="2" charset="2"/>
              <a:buChar char="ü"/>
              <a:defRPr/>
            </a:pPr>
            <a:endParaRPr lang="ru-RU" sz="1400" b="1" dirty="0">
              <a:solidFill>
                <a:srgbClr val="000000"/>
              </a:solidFill>
              <a:latin typeface="Karelia" pitchFamily="2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  <a:defRPr/>
            </a:pPr>
            <a:r>
              <a:rPr lang="ru-RU" sz="1400" b="1" dirty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налог на имущество физических лиц;</a:t>
            </a:r>
          </a:p>
          <a:p>
            <a:pPr lvl="0">
              <a:defRPr/>
            </a:pPr>
            <a:endParaRPr lang="ru-RU" sz="1400" b="1" dirty="0">
              <a:solidFill>
                <a:srgbClr val="000000"/>
              </a:solidFill>
              <a:latin typeface="Karelia" pitchFamily="2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  <a:defRPr/>
            </a:pPr>
            <a:r>
              <a:rPr lang="ru-RU" sz="1400" b="1" dirty="0">
                <a:solidFill>
                  <a:srgbClr val="000000"/>
                </a:solidFill>
                <a:latin typeface="Karelia" pitchFamily="2" charset="0"/>
                <a:cs typeface="Times New Roman" pitchFamily="18" charset="0"/>
              </a:rPr>
              <a:t>другие.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304381" y="2932154"/>
            <a:ext cx="2779787" cy="3844756"/>
          </a:xfrm>
          <a:prstGeom prst="round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-доходы от использования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имущества;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-доходы от продажи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материальных и нематериальных активов;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-доходы от оказания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платных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услуг;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-платежи в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 штрафов или иных санкций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нарушение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законодательства 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другие.</a:t>
            </a:r>
          </a:p>
          <a:p>
            <a:pPr lvl="0"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97583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04056" y="335046"/>
            <a:ext cx="7884368" cy="78969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atin typeface="Constantia" panose="02030602050306030303" pitchFamily="18" charset="0"/>
              </a:rPr>
              <a:t>Межбюджетные трансферты (безвозмездные поступления)</a:t>
            </a:r>
            <a:endParaRPr lang="ru-RU" sz="2400" dirty="0">
              <a:latin typeface="Constantia" panose="0203060205030603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439" y="-26692"/>
            <a:ext cx="896929" cy="1138557"/>
          </a:xfrm>
          <a:prstGeom prst="rect">
            <a:avLst/>
          </a:prstGeom>
        </p:spPr>
      </p:pic>
      <p:sp>
        <p:nvSpPr>
          <p:cNvPr id="8" name="流程图: 库存数据 17"/>
          <p:cNvSpPr/>
          <p:nvPr/>
        </p:nvSpPr>
        <p:spPr>
          <a:xfrm>
            <a:off x="251520" y="1766158"/>
            <a:ext cx="3002086" cy="958703"/>
          </a:xfrm>
          <a:prstGeom prst="flowChartOnlineStorage">
            <a:avLst/>
          </a:prstGeom>
          <a:solidFill>
            <a:srgbClr val="6DD9FF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ДОТАЦИИ</a:t>
            </a:r>
            <a:endParaRPr lang="zh-CN" altLang="en-US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流程图: 库存数据 18"/>
          <p:cNvSpPr/>
          <p:nvPr/>
        </p:nvSpPr>
        <p:spPr>
          <a:xfrm>
            <a:off x="3067050" y="1766159"/>
            <a:ext cx="3071813" cy="958702"/>
          </a:xfrm>
          <a:prstGeom prst="flowChartOnlineStorage">
            <a:avLst/>
          </a:prstGeom>
          <a:solidFill>
            <a:srgbClr val="6DD9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СУБВЕНЦИЯ</a:t>
            </a:r>
            <a:endParaRPr lang="zh-CN" altLang="en-US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流程图: 库存数据 19"/>
          <p:cNvSpPr/>
          <p:nvPr/>
        </p:nvSpPr>
        <p:spPr>
          <a:xfrm>
            <a:off x="6000750" y="1766158"/>
            <a:ext cx="3143250" cy="958702"/>
          </a:xfrm>
          <a:prstGeom prst="flowChartOnlineStorage">
            <a:avLst/>
          </a:prstGeom>
          <a:solidFill>
            <a:srgbClr val="6DD9FF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СУБСИДИЯ</a:t>
            </a:r>
            <a:endParaRPr lang="zh-CN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线形标注 2 15"/>
          <p:cNvSpPr/>
          <p:nvPr/>
        </p:nvSpPr>
        <p:spPr>
          <a:xfrm>
            <a:off x="504056" y="824389"/>
            <a:ext cx="7746383" cy="785813"/>
          </a:xfrm>
          <a:prstGeom prst="borderCallout2">
            <a:avLst>
              <a:gd name="adj1" fmla="val 19818"/>
              <a:gd name="adj2" fmla="val -34810"/>
              <a:gd name="adj3" fmla="val 20169"/>
              <a:gd name="adj4" fmla="val -34978"/>
              <a:gd name="adj5" fmla="val 20690"/>
              <a:gd name="adj6" fmla="val -34924"/>
            </a:avLst>
          </a:prstGeom>
          <a:solidFill>
            <a:srgbClr val="6DD9FF"/>
          </a:solidFill>
          <a:ln w="127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 это средства одного бюджета бюджетной системы РФ, перечисляемые другому бюджету бюджетной системы РФ.</a:t>
            </a:r>
            <a:endParaRPr lang="en-US" altLang="zh-CN" sz="2000" b="1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12" name="双大括号 24"/>
          <p:cNvSpPr/>
          <p:nvPr/>
        </p:nvSpPr>
        <p:spPr>
          <a:xfrm>
            <a:off x="1000125" y="4929188"/>
            <a:ext cx="4786313" cy="642937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Karelia" pitchFamily="2" charset="0"/>
            </a:endParaRPr>
          </a:p>
        </p:txBody>
      </p:sp>
      <p:sp>
        <p:nvSpPr>
          <p:cNvPr id="13" name="流程图: 库存数据 17"/>
          <p:cNvSpPr/>
          <p:nvPr/>
        </p:nvSpPr>
        <p:spPr>
          <a:xfrm>
            <a:off x="66675" y="2894889"/>
            <a:ext cx="3000375" cy="3820235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dirty="0" smtClean="0">
                <a:solidFill>
                  <a:schemeClr val="tx1"/>
                </a:solidFill>
                <a:latin typeface="Karelia" pitchFamily="2" charset="0"/>
                <a:cs typeface="Times New Roman" pitchFamily="18" charset="0"/>
              </a:rPr>
              <a:t>- Межбюджетные трансферты, предоставляемые на безвозмездной и безвозвратной основе без установления направлений и (или) условий их использования.</a:t>
            </a:r>
            <a:endParaRPr lang="ru-RU" sz="1400" b="1" dirty="0">
              <a:solidFill>
                <a:schemeClr val="tx1"/>
              </a:solidFill>
              <a:latin typeface="Karelia" pitchFamily="2" charset="0"/>
              <a:cs typeface="Times New Roman" pitchFamily="18" charset="0"/>
            </a:endParaRPr>
          </a:p>
        </p:txBody>
      </p:sp>
      <p:sp>
        <p:nvSpPr>
          <p:cNvPr id="14" name="流程图: 库存数据 18"/>
          <p:cNvSpPr/>
          <p:nvPr/>
        </p:nvSpPr>
        <p:spPr>
          <a:xfrm>
            <a:off x="2852737" y="2894891"/>
            <a:ext cx="3500438" cy="3820234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sz="1400" dirty="0" smtClean="0">
                <a:latin typeface="Karelia" pitchFamily="2" charset="0"/>
                <a:cs typeface="Times New Roman" pitchFamily="18" charset="0"/>
              </a:rPr>
              <a:t>-Бюджетные средства, предоставляемые бюджету другого уровня бюджетной системы РФ на безвозмездной и безвозвратной основах на осуществление определенных целевых расходов, возникающих при выполнении полномочий РФ, переданных для осуществления органам государственной власти другого уровня бюджетной системы РФ.</a:t>
            </a:r>
            <a:endParaRPr lang="ru-RU" sz="1300" b="1" dirty="0" smtClean="0">
              <a:latin typeface="Karelia" pitchFamily="2" charset="0"/>
              <a:cs typeface="Times New Roman" pitchFamily="18" charset="0"/>
            </a:endParaRPr>
          </a:p>
        </p:txBody>
      </p:sp>
      <p:sp>
        <p:nvSpPr>
          <p:cNvPr id="15" name="流程图: 库存数据 19"/>
          <p:cNvSpPr/>
          <p:nvPr/>
        </p:nvSpPr>
        <p:spPr>
          <a:xfrm>
            <a:off x="6022975" y="2894889"/>
            <a:ext cx="3087688" cy="3820235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dirty="0">
              <a:solidFill>
                <a:schemeClr val="tx1"/>
              </a:solidFill>
              <a:latin typeface="Karelia" pitchFamily="2" charset="0"/>
              <a:cs typeface="Times New Roman" pitchFamily="18" charset="0"/>
            </a:endParaRPr>
          </a:p>
          <a:p>
            <a:pPr>
              <a:defRPr/>
            </a:pPr>
            <a:r>
              <a:rPr lang="ru-RU" sz="1500" dirty="0" smtClean="0">
                <a:solidFill>
                  <a:schemeClr val="tx1"/>
                </a:solidFill>
                <a:latin typeface="Karelia" pitchFamily="2" charset="0"/>
                <a:cs typeface="Times New Roman" pitchFamily="18" charset="0"/>
              </a:rPr>
              <a:t>- Бюджетные средства, предоставляемые бюджету другого уровня бюджетной системы РФ, в целях софинансирования расходных обязательств, возникающих при выполнении полномочий органов местного самоуправления по вопросам местного значения. </a:t>
            </a:r>
            <a:endParaRPr lang="zh-CN" altLang="en-US" sz="1500" dirty="0">
              <a:solidFill>
                <a:schemeClr val="tx1"/>
              </a:solidFill>
              <a:latin typeface="Karelia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06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15894" y="3202832"/>
            <a:ext cx="3206128" cy="2596753"/>
          </a:xfrm>
          <a:prstGeom prst="wedgeEllipseCallout">
            <a:avLst>
              <a:gd name="adj1" fmla="val 47780"/>
              <a:gd name="adj2" fmla="val -41676"/>
            </a:avLst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Karelia" pitchFamily="2" charset="0"/>
              </a:rPr>
              <a:t>Работа муниципальной межведомственной комиссии по работе с владельцами вновь возведенных (реконструированных) строений, помещений и сооружений, уклоняющимися от регистрации принадлежащего им недвижимого </a:t>
            </a:r>
            <a:r>
              <a:rPr lang="ru-RU" sz="1200" b="1" dirty="0" smtClean="0">
                <a:solidFill>
                  <a:schemeClr val="tx1"/>
                </a:solidFill>
                <a:latin typeface="Karelia" pitchFamily="2" charset="0"/>
              </a:rPr>
              <a:t>имущества</a:t>
            </a:r>
            <a:endParaRPr lang="ru-RU" sz="1200" b="1" dirty="0">
              <a:solidFill>
                <a:schemeClr val="tx1"/>
              </a:solidFill>
              <a:latin typeface="Karelia" pitchFamily="2" charset="0"/>
            </a:endParaRPr>
          </a:p>
        </p:txBody>
      </p:sp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6553201" y="1263981"/>
            <a:ext cx="2590800" cy="2596753"/>
          </a:xfrm>
          <a:prstGeom prst="wedgeEllipseCallout">
            <a:avLst>
              <a:gd name="adj1" fmla="val -62432"/>
              <a:gd name="adj2" fmla="val 19415"/>
            </a:avLst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Karelia" pitchFamily="2" charset="0"/>
              </a:rPr>
              <a:t>Работа с администраторами доходов бюджета города, направленная на повышение качества администрирования доходных </a:t>
            </a:r>
            <a:r>
              <a:rPr lang="ru-RU" sz="1200" b="1" dirty="0" smtClean="0">
                <a:solidFill>
                  <a:schemeClr val="tx1"/>
                </a:solidFill>
                <a:latin typeface="Karelia" pitchFamily="2" charset="0"/>
              </a:rPr>
              <a:t>источников, </a:t>
            </a:r>
            <a:r>
              <a:rPr lang="ru-RU" sz="1200" b="1" dirty="0">
                <a:solidFill>
                  <a:schemeClr val="tx1"/>
                </a:solidFill>
                <a:latin typeface="Karelia" pitchFamily="2" charset="0"/>
              </a:rPr>
              <a:t>снижение недоимки по администрируемым платежам</a:t>
            </a:r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6030441" y="4149080"/>
            <a:ext cx="2735091" cy="2170442"/>
          </a:xfrm>
          <a:prstGeom prst="wedgeEllipseCallout">
            <a:avLst>
              <a:gd name="adj1" fmla="val -45096"/>
              <a:gd name="adj2" fmla="val -53468"/>
            </a:avLst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Karelia" pitchFamily="2" charset="0"/>
              </a:rPr>
              <a:t>Организация работы по информированию граждан о сроках уплаты налогов</a:t>
            </a:r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177312" y="950914"/>
            <a:ext cx="2842846" cy="2049462"/>
          </a:xfrm>
          <a:prstGeom prst="wedgeEllipseCallout">
            <a:avLst>
              <a:gd name="adj1" fmla="val 52905"/>
              <a:gd name="adj2" fmla="val 44979"/>
            </a:avLst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Karelia" pitchFamily="2" charset="0"/>
              </a:rPr>
              <a:t>Работа с организациями, выплачивающими заработную плату работникам ниже прожиточного минимума и использующими «конвертные» зарплатные схемы </a:t>
            </a:r>
          </a:p>
        </p:txBody>
      </p:sp>
      <p:sp>
        <p:nvSpPr>
          <p:cNvPr id="16398" name="AutoShape 14"/>
          <p:cNvSpPr>
            <a:spLocks noChangeArrowheads="1"/>
          </p:cNvSpPr>
          <p:nvPr/>
        </p:nvSpPr>
        <p:spPr bwMode="auto">
          <a:xfrm>
            <a:off x="3203332" y="4939903"/>
            <a:ext cx="2737338" cy="1872208"/>
          </a:xfrm>
          <a:prstGeom prst="wedgeEllipseCallout">
            <a:avLst>
              <a:gd name="adj1" fmla="val 1855"/>
              <a:gd name="adj2" fmla="val -92015"/>
            </a:avLst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Karelia" pitchFamily="2" charset="0"/>
              </a:rPr>
              <a:t>Проведение мероприятий</a:t>
            </a:r>
            <a:r>
              <a:rPr lang="ru-RU" sz="1200" b="1" dirty="0">
                <a:solidFill>
                  <a:schemeClr val="tx1"/>
                </a:solidFill>
                <a:latin typeface="Karelia" pitchFamily="2" charset="0"/>
              </a:rPr>
              <a:t>, направленных на снижение недоимки по налоговым платежам</a:t>
            </a:r>
          </a:p>
        </p:txBody>
      </p:sp>
      <p:pic>
        <p:nvPicPr>
          <p:cNvPr id="15369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473" y="1356659"/>
            <a:ext cx="8191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60236"/>
            <a:ext cx="8191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520" y="4876008"/>
            <a:ext cx="81915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" y="335046"/>
            <a:ext cx="9144000" cy="789698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Constantia" panose="02030602050306030303" pitchFamily="18" charset="0"/>
              </a:rPr>
              <a:t>Основные мероприятия по мобилизации</a:t>
            </a:r>
          </a:p>
          <a:p>
            <a:pPr algn="ctr"/>
            <a:r>
              <a:rPr lang="ru-RU" dirty="0" smtClean="0">
                <a:latin typeface="Constantia" panose="02030602050306030303" pitchFamily="18" charset="0"/>
              </a:rPr>
              <a:t>доходов бюджета</a:t>
            </a:r>
            <a:endParaRPr lang="ru-RU" dirty="0">
              <a:latin typeface="Constantia" panose="02030602050306030303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575" y="125424"/>
            <a:ext cx="896929" cy="11385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392" y="1216465"/>
            <a:ext cx="3146280" cy="2971996"/>
          </a:xfrm>
          <a:prstGeom prst="rect">
            <a:avLst/>
          </a:prstGeom>
          <a:effectLst>
            <a:softEdge rad="114300"/>
          </a:effectLst>
        </p:spPr>
      </p:pic>
    </p:spTree>
    <p:extLst>
      <p:ext uri="{BB962C8B-B14F-4D97-AF65-F5344CB8AC3E}">
        <p14:creationId xmlns:p14="http://schemas.microsoft.com/office/powerpoint/2010/main" val="22945829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4277" y="4005064"/>
            <a:ext cx="2660008" cy="25980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onstantia" panose="02030602050306030303" pitchFamily="18" charset="0"/>
              </a:rPr>
              <a:t>Уважаемые жители города Курчатова !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961" y="1484784"/>
            <a:ext cx="3159920" cy="2213590"/>
          </a:xfrm>
          <a:prstGeom prst="rect">
            <a:avLst/>
          </a:prstGeom>
        </p:spPr>
      </p:pic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-108520" y="1134532"/>
            <a:ext cx="6732587" cy="5689600"/>
          </a:xfrm>
        </p:spPr>
        <p:txBody>
          <a:bodyPr>
            <a:normAutofit fontScale="25000" lnSpcReduction="20000"/>
          </a:bodyPr>
          <a:lstStyle/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marL="381000" indent="-381000" algn="just"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Перед 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издание, в котором в краткой и доступной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отражены основные параметры  бюджета города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Курчатова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период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целях реализации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принципа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прозрачности (открытости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бюджета города Курчатова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информирования жителей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формировании и расходовании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размещается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брошюра «Бюджет для граждан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Такая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брошюра выходит ежегодно накануне открытого</a:t>
            </a:r>
            <a:b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обсуждения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бюджета на публичных слушаниях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Проект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– это сложный и объемный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непростой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восприятия даже профессиональных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экономистов и финансистов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нашем «бюджете для граждан»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положения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главного финансового документа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Курчатова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изложены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так, чтобы они стали понятными для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жителей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города. </a:t>
            </a:r>
            <a:endParaRPr lang="ru-RU" sz="6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1000" indent="-381000" algn="just"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Информация  позволит   гражданам   составить представление 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направлениях 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расходования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бюджетных   средств   и   каждому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 выводы   об   эффективности   расходов бюджета города Курчатова.</a:t>
            </a:r>
          </a:p>
          <a:p>
            <a:pPr marL="379413" indent="339725" algn="just"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города Курчатова уверена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публичность в обсуждении бюджета 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усиливает ответственность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 и эффективность бюджетной политики</a:t>
            </a: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79413" indent="339725" algn="just"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6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084" y="0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1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5C3FC-6172-405C-9AFC-93072A8D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422171"/>
            <a:ext cx="7554878" cy="810704"/>
          </a:xfrm>
        </p:spPr>
        <p:txBody>
          <a:bodyPr vert="horz" lIns="68580" tIns="34290" rIns="68580" bIns="34290" rtlCol="0" anchor="ctr"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граждан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города Курчатова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(нормативы отчислений)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dzeninfra.ru/get-zen_doc/1210285/pub_5e3443b310e48f03b9e2ba5d_5e344406f79130325aa45eeb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050" y="2009549"/>
            <a:ext cx="3613414" cy="313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3287132"/>
              </p:ext>
            </p:extLst>
          </p:nvPr>
        </p:nvGraphicFramePr>
        <p:xfrm>
          <a:off x="86497" y="2820253"/>
          <a:ext cx="6178534" cy="3777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8" name="Picture 4" descr="https://flomaster.top/uploads/posts/2023-01/1673434413_flomaster-club-p-byudzhet-risunok-krasivo-6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44" y="3265975"/>
            <a:ext cx="3109956" cy="274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7145856" y="4732963"/>
            <a:ext cx="840599" cy="24328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ru-RU" altLang="ru-RU" sz="1050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БЮДЖЕТ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276" y="-8862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34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79923"/>
            <a:ext cx="3791919" cy="2473013"/>
          </a:xfrm>
          <a:prstGeom prst="rect">
            <a:avLst/>
          </a:prstGeom>
          <a:effectLst>
            <a:softEdge rad="203200"/>
          </a:effectLst>
        </p:spPr>
      </p:pic>
      <p:sp>
        <p:nvSpPr>
          <p:cNvPr id="35842" name="Control 1674"/>
          <p:cNvSpPr>
            <a:spLocks noRot="1" noChangeArrowheads="1" noChangeShapeType="1" noTextEdit="1"/>
          </p:cNvSpPr>
          <p:nvPr/>
        </p:nvSpPr>
        <p:spPr bwMode="auto">
          <a:xfrm>
            <a:off x="7534275" y="2984500"/>
            <a:ext cx="23050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3" name="Control 1673"/>
          <p:cNvSpPr>
            <a:spLocks noRot="1" noChangeArrowheads="1" noChangeShapeType="1" noTextEdit="1"/>
          </p:cNvSpPr>
          <p:nvPr/>
        </p:nvSpPr>
        <p:spPr bwMode="auto">
          <a:xfrm>
            <a:off x="7543800" y="1165225"/>
            <a:ext cx="22860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4" name="Control 2225"/>
          <p:cNvSpPr>
            <a:spLocks noRot="1" noChangeArrowheads="1" noChangeShapeType="1" noTextEdit="1"/>
          </p:cNvSpPr>
          <p:nvPr/>
        </p:nvSpPr>
        <p:spPr bwMode="auto">
          <a:xfrm>
            <a:off x="7642225" y="3738563"/>
            <a:ext cx="23050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5" name="Control 2226"/>
          <p:cNvSpPr>
            <a:spLocks noRot="1" noChangeArrowheads="1" noChangeShapeType="1" noTextEdit="1"/>
          </p:cNvSpPr>
          <p:nvPr/>
        </p:nvSpPr>
        <p:spPr bwMode="auto">
          <a:xfrm>
            <a:off x="7632700" y="1400175"/>
            <a:ext cx="22860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99413" name="Group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038957"/>
              </p:ext>
            </p:extLst>
          </p:nvPr>
        </p:nvGraphicFramePr>
        <p:xfrm>
          <a:off x="0" y="1936492"/>
          <a:ext cx="9144000" cy="4568764"/>
        </p:xfrm>
        <a:graphic>
          <a:graphicData uri="http://schemas.openxmlformats.org/drawingml/2006/table">
            <a:tbl>
              <a:tblPr/>
              <a:tblGrid>
                <a:gridCol w="4529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7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9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8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540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НАИМЕНОВАНИЕ</a:t>
                      </a: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2027 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60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Налоговые   доходы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Karelia" pitchFamily="2" charset="0"/>
                        </a:rPr>
                        <a:t>1 288 227</a:t>
                      </a: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Karelia" pitchFamily="2" charset="0"/>
                        </a:rPr>
                        <a:t>1 213 108</a:t>
                      </a: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Karelia" pitchFamily="2" charset="0"/>
                        </a:rPr>
                        <a:t>1 147 783</a:t>
                      </a: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61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1 185 428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1 106 879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1 040 747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361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Акцизы по подакцизным товарам</a:t>
                      </a: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2 064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2 079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2 079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772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30 383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30 453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30 524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964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45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 031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46 206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47 482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42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Госпошлина </a:t>
                      </a: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6 701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6 701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6 701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8173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ru-RU" altLang="ru-RU" sz="1600" b="0" dirty="0" smtClean="0">
                          <a:solidFill>
                            <a:schemeClr val="tx1"/>
                          </a:solidFill>
                          <a:effectLst/>
                          <a:latin typeface="Karelia" pitchFamily="2" charset="0"/>
                        </a:rPr>
                        <a:t>Налоги на совокупный доход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18 620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20 790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20 250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5900" name="Rectangle 83"/>
          <p:cNvSpPr>
            <a:spLocks noChangeArrowheads="1"/>
          </p:cNvSpPr>
          <p:nvPr/>
        </p:nvSpPr>
        <p:spPr bwMode="auto">
          <a:xfrm>
            <a:off x="8063025" y="1681063"/>
            <a:ext cx="10951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+mn-lt"/>
              </a:rPr>
              <a:t>( тыс</a:t>
            </a:r>
            <a:r>
              <a:rPr lang="ru-RU" altLang="ru-RU" sz="1400" dirty="0" smtClean="0">
                <a:solidFill>
                  <a:srgbClr val="000000"/>
                </a:solidFill>
                <a:latin typeface="+mn-lt"/>
              </a:rPr>
              <a:t>. руб</a:t>
            </a:r>
            <a:r>
              <a:rPr lang="ru-RU" altLang="ru-RU" sz="1400" dirty="0">
                <a:solidFill>
                  <a:srgbClr val="000000"/>
                </a:solidFill>
                <a:latin typeface="+mn-lt"/>
              </a:rPr>
              <a:t>.)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47664" y="694702"/>
            <a:ext cx="6951943" cy="474786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Constantia" panose="02030602050306030303" pitchFamily="18" charset="0"/>
              </a:rPr>
              <a:t>Структура доходов бюджета в 2025-2027 годах</a:t>
            </a:r>
            <a:endParaRPr lang="ru-RU" sz="3200" dirty="0">
              <a:latin typeface="Constantia" panose="02030602050306030303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26668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13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24544" y="460772"/>
            <a:ext cx="3542630" cy="2310432"/>
          </a:xfrm>
          <a:prstGeom prst="rect">
            <a:avLst/>
          </a:prstGeom>
          <a:effectLst>
            <a:softEdge rad="203200"/>
          </a:effectLst>
        </p:spPr>
      </p:pic>
      <p:sp>
        <p:nvSpPr>
          <p:cNvPr id="36866" name="Control 8"/>
          <p:cNvSpPr>
            <a:spLocks noRot="1" noChangeArrowheads="1" noChangeShapeType="1" noTextEdit="1"/>
          </p:cNvSpPr>
          <p:nvPr/>
        </p:nvSpPr>
        <p:spPr bwMode="auto">
          <a:xfrm>
            <a:off x="7059613" y="1328738"/>
            <a:ext cx="22574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67" name="Control 7"/>
          <p:cNvSpPr>
            <a:spLocks noRot="1" noChangeArrowheads="1" noChangeShapeType="1" noTextEdit="1"/>
          </p:cNvSpPr>
          <p:nvPr/>
        </p:nvSpPr>
        <p:spPr bwMode="auto">
          <a:xfrm>
            <a:off x="6992938" y="4224338"/>
            <a:ext cx="23336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69" name="Control 492"/>
          <p:cNvSpPr>
            <a:spLocks noRot="1" noChangeArrowheads="1" noChangeShapeType="1" noTextEdit="1"/>
          </p:cNvSpPr>
          <p:nvPr/>
        </p:nvSpPr>
        <p:spPr bwMode="auto">
          <a:xfrm>
            <a:off x="6970713" y="4575175"/>
            <a:ext cx="23336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1711" name="Group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483830"/>
              </p:ext>
            </p:extLst>
          </p:nvPr>
        </p:nvGraphicFramePr>
        <p:xfrm>
          <a:off x="35816" y="1903238"/>
          <a:ext cx="9108184" cy="4910144"/>
        </p:xfrm>
        <a:graphic>
          <a:graphicData uri="http://schemas.openxmlformats.org/drawingml/2006/table">
            <a:tbl>
              <a:tblPr/>
              <a:tblGrid>
                <a:gridCol w="35288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5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2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46464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Karelia" pitchFamily="2" charset="0"/>
                          <a:ea typeface="+mn-ea"/>
                          <a:cs typeface="+mn-cs"/>
                        </a:rPr>
                        <a:t>НАИМЕНОВАНИЕ</a:t>
                      </a: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46464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Karelia" pitchFamily="2" charset="0"/>
                          <a:ea typeface="+mn-ea"/>
                          <a:cs typeface="Times New Roman" panose="02020603050405020304" pitchFamily="18" charset="0"/>
                        </a:rPr>
                        <a:t>2027 год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08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Неналоговые   доходы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Karelia" pitchFamily="2" charset="0"/>
                        </a:rPr>
                        <a:t>51 668</a:t>
                      </a: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Karelia" pitchFamily="2" charset="0"/>
                        </a:rPr>
                        <a:t>52 163</a:t>
                      </a: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Karelia" pitchFamily="2" charset="0"/>
                        </a:rPr>
                        <a:t>50 765</a:t>
                      </a: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636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Karelia" pitchFamily="2" charset="0"/>
                        </a:rPr>
                        <a:t>Доходы от использования имущества</a:t>
                      </a: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41 806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42 102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41 002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12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3 630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4 100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4 000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95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Karelia" pitchFamily="2" charset="0"/>
                        </a:rPr>
                        <a:t>Штрафы, санкции, возмещение ущерба</a:t>
                      </a: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1 105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1 105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1 105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60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 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454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Karelia" pitchFamily="2" charset="0"/>
                        </a:rPr>
                        <a:t>Доходы от оказания платных услуг (работ) и компенсации государства</a:t>
                      </a: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4 820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4 831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4 633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25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Karelia" pitchFamily="2" charset="0"/>
                        </a:rPr>
                        <a:t>Инициативные платежи</a:t>
                      </a:r>
                    </a:p>
                  </a:txBody>
                  <a:tcPr marL="91430" marR="91430"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282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" name="Rectangle 83"/>
          <p:cNvSpPr>
            <a:spLocks noChangeArrowheads="1"/>
          </p:cNvSpPr>
          <p:nvPr/>
        </p:nvSpPr>
        <p:spPr bwMode="auto">
          <a:xfrm>
            <a:off x="8013332" y="1609055"/>
            <a:ext cx="10951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+mn-lt"/>
              </a:rPr>
              <a:t>( тыс</a:t>
            </a:r>
            <a:r>
              <a:rPr lang="ru-RU" altLang="ru-RU" sz="1400" dirty="0" smtClean="0">
                <a:solidFill>
                  <a:srgbClr val="000000"/>
                </a:solidFill>
                <a:latin typeface="+mn-lt"/>
              </a:rPr>
              <a:t>. руб</a:t>
            </a:r>
            <a:r>
              <a:rPr lang="ru-RU" altLang="ru-RU" sz="1400" dirty="0">
                <a:solidFill>
                  <a:srgbClr val="000000"/>
                </a:solidFill>
                <a:latin typeface="+mn-lt"/>
              </a:rPr>
              <a:t>.)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47664" y="694702"/>
            <a:ext cx="6951943" cy="474786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Constantia" panose="02030602050306030303" pitchFamily="18" charset="0"/>
              </a:rPr>
              <a:t>Структура доходов бюджета в 2025-2027 годах</a:t>
            </a:r>
            <a:endParaRPr lang="ru-RU" sz="3200" dirty="0">
              <a:latin typeface="Constantia" panose="02030602050306030303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15445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33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5887" y="548680"/>
            <a:ext cx="3791919" cy="2473013"/>
          </a:xfrm>
          <a:prstGeom prst="rect">
            <a:avLst/>
          </a:prstGeom>
          <a:effectLst>
            <a:softEdge rad="203200"/>
          </a:effectLst>
        </p:spPr>
      </p:pic>
      <p:sp>
        <p:nvSpPr>
          <p:cNvPr id="37890" name="Control 8"/>
          <p:cNvSpPr>
            <a:spLocks noRot="1" noChangeArrowheads="1" noChangeShapeType="1" noTextEdit="1"/>
          </p:cNvSpPr>
          <p:nvPr/>
        </p:nvSpPr>
        <p:spPr bwMode="auto">
          <a:xfrm>
            <a:off x="7059613" y="1328738"/>
            <a:ext cx="22574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1" name="Control 7"/>
          <p:cNvSpPr>
            <a:spLocks noRot="1" noChangeArrowheads="1" noChangeShapeType="1" noTextEdit="1"/>
          </p:cNvSpPr>
          <p:nvPr/>
        </p:nvSpPr>
        <p:spPr bwMode="auto">
          <a:xfrm>
            <a:off x="6992938" y="4224338"/>
            <a:ext cx="23336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2" name="Control 493"/>
          <p:cNvSpPr>
            <a:spLocks noRot="1" noChangeArrowheads="1" noChangeShapeType="1" noTextEdit="1"/>
          </p:cNvSpPr>
          <p:nvPr/>
        </p:nvSpPr>
        <p:spPr bwMode="auto">
          <a:xfrm>
            <a:off x="7037388" y="1682750"/>
            <a:ext cx="22574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3" name="Control 492"/>
          <p:cNvSpPr>
            <a:spLocks noRot="1" noChangeArrowheads="1" noChangeShapeType="1" noTextEdit="1"/>
          </p:cNvSpPr>
          <p:nvPr/>
        </p:nvSpPr>
        <p:spPr bwMode="auto">
          <a:xfrm>
            <a:off x="6970713" y="4575175"/>
            <a:ext cx="23336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8734" name="Group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659347"/>
              </p:ext>
            </p:extLst>
          </p:nvPr>
        </p:nvGraphicFramePr>
        <p:xfrm>
          <a:off x="251520" y="2060848"/>
          <a:ext cx="8692975" cy="3985342"/>
        </p:xfrm>
        <a:graphic>
          <a:graphicData uri="http://schemas.openxmlformats.org/drawingml/2006/table">
            <a:tbl>
              <a:tblPr/>
              <a:tblGrid>
                <a:gridCol w="3705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2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0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3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141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46464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Karelia" pitchFamily="2" charset="0"/>
                          <a:ea typeface="+mn-ea"/>
                          <a:cs typeface="+mn-cs"/>
                        </a:rPr>
                        <a:t>НАИМЕНОВАНИЕ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91444" marR="91444" marT="45726" marB="4572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646464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Karelia" pitchFamily="2" charset="0"/>
                          <a:ea typeface="+mn-ea"/>
                          <a:cs typeface="Times New Roman" panose="02020603050405020304" pitchFamily="18" charset="0"/>
                        </a:rPr>
                        <a:t>2027 год</a:t>
                      </a:r>
                      <a:endParaRPr kumimoji="0" lang="ru-RU" alt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Karelia" pitchFamily="2" charset="0"/>
                        <a:ea typeface="+mn-ea"/>
                        <a:cs typeface="+mn-cs"/>
                      </a:endParaRP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156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755 </a:t>
                      </a: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602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750 725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736 587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2468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Субсидии всего, в том числе: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10 667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702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702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76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b="0" i="0" u="none" strike="noStrike" dirty="0">
                          <a:effectLst/>
                          <a:latin typeface="+mn-lt"/>
                        </a:rPr>
                        <a:t>Субсидии  на реализацию проекта "Народный бюджет" в Курской области"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8 23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2468">
                <a:tc>
                  <a:txBody>
                    <a:bodyPr/>
                    <a:lstStyle/>
                    <a:p>
                      <a:r>
                        <a:rPr lang="ru-RU" sz="1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Субсидии на софинансирование расходных обязательств муниципальных образований, связанных с организацией отдыха детей в каникулярное время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1 729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2468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kern="1200" baseline="0" dirty="0" smtClean="0">
                          <a:solidFill>
                            <a:srgbClr val="404040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Субсидии на предоставление мер социальной поддержки работникам муниципальных образовательных организаций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 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 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 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246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Субсидии местным бюджетам на дополнительное финансирование мероприятий по организации питания обучающихся из малоимущих и (или) многодетных семей, а также обучающихся с ограниченными возможностями здоровья в муниципальных общеобразовательных организациях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701 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701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701</a:t>
                      </a:r>
                    </a:p>
                  </a:txBody>
                  <a:tcPr marL="91424" marR="91424" marT="45740" marB="457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9146647"/>
                  </a:ext>
                </a:extLst>
              </a:tr>
            </a:tbl>
          </a:graphicData>
        </a:graphic>
      </p:graphicFrame>
      <p:sp>
        <p:nvSpPr>
          <p:cNvPr id="11" name="Rectangle 83"/>
          <p:cNvSpPr>
            <a:spLocks noChangeArrowheads="1"/>
          </p:cNvSpPr>
          <p:nvPr/>
        </p:nvSpPr>
        <p:spPr bwMode="auto">
          <a:xfrm>
            <a:off x="8063025" y="1681063"/>
            <a:ext cx="10951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+mn-lt"/>
              </a:rPr>
              <a:t>( тыс</a:t>
            </a:r>
            <a:r>
              <a:rPr lang="ru-RU" altLang="ru-RU" sz="1400" dirty="0" smtClean="0">
                <a:solidFill>
                  <a:srgbClr val="000000"/>
                </a:solidFill>
                <a:latin typeface="+mn-lt"/>
              </a:rPr>
              <a:t>. руб</a:t>
            </a:r>
            <a:r>
              <a:rPr lang="ru-RU" altLang="ru-RU" sz="1400" dirty="0">
                <a:solidFill>
                  <a:srgbClr val="000000"/>
                </a:solidFill>
                <a:latin typeface="+mn-lt"/>
              </a:rPr>
              <a:t>.)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47664" y="694702"/>
            <a:ext cx="6951943" cy="474786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Constantia" panose="02030602050306030303" pitchFamily="18" charset="0"/>
              </a:rPr>
              <a:t>Структура доходов бюджета в 2025-2027 годах</a:t>
            </a:r>
            <a:endParaRPr lang="ru-RU" sz="3200" dirty="0">
              <a:latin typeface="Constantia" panose="02030602050306030303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575" y="125424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20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08361" y="267849"/>
            <a:ext cx="3791919" cy="2473013"/>
          </a:xfrm>
          <a:prstGeom prst="rect">
            <a:avLst/>
          </a:prstGeom>
          <a:effectLst>
            <a:softEdge rad="203200"/>
          </a:effectLst>
        </p:spPr>
      </p:pic>
      <p:sp>
        <p:nvSpPr>
          <p:cNvPr id="38914" name="Control 8"/>
          <p:cNvSpPr>
            <a:spLocks noRot="1" noChangeArrowheads="1" noChangeShapeType="1" noTextEdit="1"/>
          </p:cNvSpPr>
          <p:nvPr/>
        </p:nvSpPr>
        <p:spPr bwMode="auto">
          <a:xfrm>
            <a:off x="7059613" y="1328738"/>
            <a:ext cx="22574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15" name="Control 7"/>
          <p:cNvSpPr>
            <a:spLocks noRot="1" noChangeArrowheads="1" noChangeShapeType="1" noTextEdit="1"/>
          </p:cNvSpPr>
          <p:nvPr/>
        </p:nvSpPr>
        <p:spPr bwMode="auto">
          <a:xfrm>
            <a:off x="6992938" y="4224338"/>
            <a:ext cx="23336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16" name="Control 493"/>
          <p:cNvSpPr>
            <a:spLocks noRot="1" noChangeArrowheads="1" noChangeShapeType="1" noTextEdit="1"/>
          </p:cNvSpPr>
          <p:nvPr/>
        </p:nvSpPr>
        <p:spPr bwMode="auto">
          <a:xfrm>
            <a:off x="7037388" y="1682750"/>
            <a:ext cx="22574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17" name="Control 492"/>
          <p:cNvSpPr>
            <a:spLocks noRot="1" noChangeArrowheads="1" noChangeShapeType="1" noTextEdit="1"/>
          </p:cNvSpPr>
          <p:nvPr/>
        </p:nvSpPr>
        <p:spPr bwMode="auto">
          <a:xfrm>
            <a:off x="6970713" y="4575175"/>
            <a:ext cx="23336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1711" name="Group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2888"/>
              </p:ext>
            </p:extLst>
          </p:nvPr>
        </p:nvGraphicFramePr>
        <p:xfrm>
          <a:off x="107503" y="1988839"/>
          <a:ext cx="8928994" cy="4320481"/>
        </p:xfrm>
        <a:graphic>
          <a:graphicData uri="http://schemas.openxmlformats.org/drawingml/2006/table">
            <a:tbl>
              <a:tblPr/>
              <a:tblGrid>
                <a:gridCol w="5051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18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6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1276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</a:txBody>
                  <a:tcPr marL="91420" marR="91420"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</a:p>
                  </a:txBody>
                  <a:tcPr marL="91420" marR="9142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</a:p>
                  </a:txBody>
                  <a:tcPr marL="91420" marR="91420" marT="45715" marB="4571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835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всего, в </a:t>
                      </a:r>
                      <a:r>
                        <a:rPr kumimoji="0" lang="ru-RU" alt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</a:t>
                      </a:r>
                    </a:p>
                  </a:txBody>
                  <a:tcPr marL="91425" marR="91425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744 935</a:t>
                      </a:r>
                    </a:p>
                  </a:txBody>
                  <a:tcPr marL="91425" marR="91425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750 023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5" marR="91425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735 885</a:t>
                      </a:r>
                    </a:p>
                  </a:txBody>
                  <a:tcPr marL="91425" marR="91425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3411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3" panose="05040102010807070707" pitchFamily="18" charset="2"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на  обеспечение     мер     социальной      поддержки реабилитированных   лиц   и    лиц,    признанных  пострадавшими от политических репрессий 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0" marR="91420"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</a:p>
                  </a:txBody>
                  <a:tcPr marL="91420" marR="91420"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632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632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793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на содержание ребенка в семье опекуна и приемной семье, а также на оплату труда приемному родителю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9 845</a:t>
                      </a: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9 845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9 845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3388"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на предоставление жилых помещений детям-сиротам и детям, оставшимся без попечения родителей, лицам из их числа по договорам найма специализированных жилых помещений</a:t>
                      </a: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21 207</a:t>
                      </a: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14 138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077"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на оплату жилищно-коммунальных услуг отдельным категориям граждан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22 982</a:t>
                      </a: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22 982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22 982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042">
                <a:tc>
                  <a:txBody>
                    <a:bodyPr/>
                    <a:lstStyle/>
                    <a:p>
                      <a:r>
                        <a:rPr lang="ru-RU" sz="12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Субвенции на осуществление полномочий по составлению (изменению) списков кандидатов в присяжные заседатели федеральных судов общей юрисдикции в Российской Федерации" классификации доходов бюджетов.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2" marR="91422" marT="45732" marB="457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2" marR="91422" marT="45732" marB="457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2" marR="91422" marT="45732" marB="457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891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 субвенции бюджетам городских округов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690 241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2" marR="91422" marT="45732" marB="457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702 426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2" marR="91422" marT="45732" marB="457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702 426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2" marR="91422" marT="45732" marB="457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0" name="Rectangle 83"/>
          <p:cNvSpPr>
            <a:spLocks noChangeArrowheads="1"/>
          </p:cNvSpPr>
          <p:nvPr/>
        </p:nvSpPr>
        <p:spPr bwMode="auto">
          <a:xfrm>
            <a:off x="7059613" y="1082904"/>
            <a:ext cx="10951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+mn-lt"/>
              </a:rPr>
              <a:t>( тыс</a:t>
            </a:r>
            <a:r>
              <a:rPr lang="ru-RU" altLang="ru-RU" sz="1400" dirty="0" smtClean="0">
                <a:solidFill>
                  <a:srgbClr val="000000"/>
                </a:solidFill>
                <a:latin typeface="+mn-lt"/>
              </a:rPr>
              <a:t>. руб</a:t>
            </a:r>
            <a:r>
              <a:rPr lang="ru-RU" altLang="ru-RU" sz="1400" dirty="0">
                <a:solidFill>
                  <a:srgbClr val="000000"/>
                </a:solidFill>
                <a:latin typeface="+mn-lt"/>
              </a:rPr>
              <a:t>.)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547664" y="694702"/>
            <a:ext cx="6951943" cy="474786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Constantia" panose="02030602050306030303" pitchFamily="18" charset="0"/>
              </a:rPr>
              <a:t>Структура доходов бюджета в 2025-2027 годах</a:t>
            </a:r>
            <a:endParaRPr lang="ru-RU" sz="3200" dirty="0">
              <a:latin typeface="Constantia" panose="02030602050306030303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-20611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8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594" y="548681"/>
            <a:ext cx="7433043" cy="1152128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Разделы классификации расходов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города Курчатова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8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143120" y="2359331"/>
          <a:ext cx="8945274" cy="356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" name="Прямоугольник 38"/>
          <p:cNvSpPr/>
          <p:nvPr/>
        </p:nvSpPr>
        <p:spPr>
          <a:xfrm>
            <a:off x="308779" y="3107471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0100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133586" y="3111457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0300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925743" y="3111457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0400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2770939" y="3107471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0500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568623" y="3096922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0600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4413818" y="3111457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0700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192134" y="3111457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0800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6012365" y="3098335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0900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6828466" y="3084785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7672218" y="3112992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1100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8497365" y="3084785"/>
            <a:ext cx="439826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1200</a:t>
            </a:r>
          </a:p>
        </p:txBody>
      </p:sp>
      <p:sp>
        <p:nvSpPr>
          <p:cNvPr id="71" name="Прямоугольник 70"/>
          <p:cNvSpPr/>
          <p:nvPr/>
        </p:nvSpPr>
        <p:spPr>
          <a:xfrm rot="16200000">
            <a:off x="-648698" y="4385953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</p:txBody>
      </p:sp>
      <p:sp>
        <p:nvSpPr>
          <p:cNvPr id="73" name="Прямоугольник 72"/>
          <p:cNvSpPr/>
          <p:nvPr/>
        </p:nvSpPr>
        <p:spPr>
          <a:xfrm rot="16200000">
            <a:off x="176109" y="4394809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</a:t>
            </a:r>
          </a:p>
        </p:txBody>
      </p:sp>
      <p:sp>
        <p:nvSpPr>
          <p:cNvPr id="74" name="Прямоугольник 73"/>
          <p:cNvSpPr/>
          <p:nvPr/>
        </p:nvSpPr>
        <p:spPr>
          <a:xfrm rot="16200000">
            <a:off x="968266" y="4394809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</p:txBody>
      </p:sp>
      <p:sp>
        <p:nvSpPr>
          <p:cNvPr id="75" name="Прямоугольник 74"/>
          <p:cNvSpPr/>
          <p:nvPr/>
        </p:nvSpPr>
        <p:spPr>
          <a:xfrm rot="16200000">
            <a:off x="1813462" y="4394809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76" name="Прямоугольник 75"/>
          <p:cNvSpPr/>
          <p:nvPr/>
        </p:nvSpPr>
        <p:spPr>
          <a:xfrm rot="16200000">
            <a:off x="2611146" y="4394809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Охрана окружающей среды</a:t>
            </a:r>
          </a:p>
        </p:txBody>
      </p:sp>
      <p:sp>
        <p:nvSpPr>
          <p:cNvPr id="77" name="Прямоугольник 76"/>
          <p:cNvSpPr/>
          <p:nvPr/>
        </p:nvSpPr>
        <p:spPr>
          <a:xfrm rot="16200000">
            <a:off x="3453393" y="4394809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78" name="Прямоугольник 77"/>
          <p:cNvSpPr/>
          <p:nvPr/>
        </p:nvSpPr>
        <p:spPr>
          <a:xfrm rot="16200000">
            <a:off x="4238736" y="4394809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Культура, кинематография</a:t>
            </a:r>
          </a:p>
        </p:txBody>
      </p:sp>
      <p:sp>
        <p:nvSpPr>
          <p:cNvPr id="79" name="Прямоугольник 78"/>
          <p:cNvSpPr/>
          <p:nvPr/>
        </p:nvSpPr>
        <p:spPr>
          <a:xfrm rot="16200000">
            <a:off x="5054888" y="4404639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80" name="Прямоугольник 79"/>
          <p:cNvSpPr/>
          <p:nvPr/>
        </p:nvSpPr>
        <p:spPr>
          <a:xfrm rot="16200000">
            <a:off x="5870690" y="4404639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81" name="Прямоугольник 80"/>
          <p:cNvSpPr/>
          <p:nvPr/>
        </p:nvSpPr>
        <p:spPr>
          <a:xfrm rot="16200000">
            <a:off x="6714741" y="4404639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</a:p>
        </p:txBody>
      </p:sp>
      <p:sp>
        <p:nvSpPr>
          <p:cNvPr id="82" name="Прямоугольник 81"/>
          <p:cNvSpPr/>
          <p:nvPr/>
        </p:nvSpPr>
        <p:spPr>
          <a:xfrm rot="16200000">
            <a:off x="7539888" y="4401115"/>
            <a:ext cx="2354780" cy="6107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813" y="0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14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5C3FC-6172-405C-9AFC-93072A8D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303790"/>
            <a:ext cx="7554878" cy="1036809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программный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3" descr="Снимок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078" y="2479411"/>
            <a:ext cx="3276784" cy="88754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231405" y="2424037"/>
            <a:ext cx="4582273" cy="1042646"/>
          </a:xfrm>
          <a:prstGeom prst="roundRect">
            <a:avLst/>
          </a:prstGeom>
          <a:solidFill>
            <a:srgbClr val="F7B9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</a:t>
            </a:r>
          </a:p>
          <a:p>
            <a:pPr lvl="0" algn="ctr">
              <a:defRPr/>
            </a:pP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На 2025 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год: </a:t>
            </a:r>
            <a:r>
              <a:rPr lang="ru-RU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759 319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тыс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 или 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84,0 %</a:t>
            </a:r>
            <a:endParaRPr lang="ru-RU" sz="1350" b="1" dirty="0">
              <a:solidFill>
                <a:schemeClr val="tx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год: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1 566 667 тыс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 или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77,7 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lvl="0" algn="ctr">
              <a:defRPr/>
            </a:pP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2027 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год: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1 487 457тыс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 или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76,9 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1405" y="3598934"/>
            <a:ext cx="4582273" cy="1315181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Непрограммные расходы</a:t>
            </a:r>
          </a:p>
          <a:p>
            <a:pPr lvl="0" algn="ctr">
              <a:defRPr/>
            </a:pP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год: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336 178 тыс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 или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16,0 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lvl="0" algn="ctr">
              <a:defRPr/>
            </a:pP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год: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417 698 тыс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 или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20,7 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lvl="0" algn="ctr">
              <a:defRPr/>
            </a:pP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2027 год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387 750 тыс</a:t>
            </a: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 или </a:t>
            </a:r>
            <a:r>
              <a:rPr lang="ru-RU" sz="13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20,0 %</a:t>
            </a:r>
            <a:endParaRPr lang="ru-RU" sz="1350" b="1" dirty="0">
              <a:solidFill>
                <a:schemeClr val="tx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04598" y="3460569"/>
            <a:ext cx="3155294" cy="5663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содержание Главы города, Курчатовской городской Думы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603957" y="4142678"/>
            <a:ext cx="3155294" cy="5230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Резервные фонды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603957" y="4781472"/>
            <a:ext cx="3155294" cy="625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b="1" dirty="0">
                <a:latin typeface="Times New Roman" pitchFamily="18" charset="0"/>
                <a:cs typeface="Times New Roman" pitchFamily="18" charset="0"/>
              </a:rPr>
              <a:t>Другие </a:t>
            </a:r>
            <a:r>
              <a:rPr lang="ru-RU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расходные обязательства</a:t>
            </a:r>
            <a:r>
              <a:rPr lang="ru-RU" sz="1050" b="1" dirty="0">
                <a:latin typeface="Times New Roman" pitchFamily="18" charset="0"/>
                <a:cs typeface="Times New Roman" pitchFamily="18" charset="0"/>
              </a:rPr>
              <a:t>, не включенные</a:t>
            </a:r>
          </a:p>
          <a:p>
            <a:pPr algn="ctr">
              <a:defRPr/>
            </a:pPr>
            <a:r>
              <a:rPr lang="ru-RU" sz="1050" b="1" dirty="0">
                <a:latin typeface="Times New Roman" pitchFamily="18" charset="0"/>
                <a:cs typeface="Times New Roman" pitchFamily="18" charset="0"/>
              </a:rPr>
              <a:t>в муниципальные программы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38727" y="5046367"/>
            <a:ext cx="4937329" cy="1478977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утвержденные расходы </a:t>
            </a:r>
          </a:p>
          <a:p>
            <a:pPr lvl="0"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 бюджетные ассигнования, которые не распределены в плановом периоде</a:t>
            </a:r>
          </a:p>
          <a:p>
            <a:pPr lvl="0" algn="ctr">
              <a:defRPr/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разделам, подразделам, целевым статьям и видам расходов в ведомственной структуре расходов бюджета.</a:t>
            </a:r>
          </a:p>
          <a:p>
            <a:pPr lvl="0" algn="ctr">
              <a:defRPr/>
            </a:pPr>
            <a:r>
              <a:rPr lang="ru-RU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На 2026 </a:t>
            </a:r>
            <a:r>
              <a:rPr lang="ru-RU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год: </a:t>
            </a:r>
            <a:r>
              <a:rPr lang="ru-RU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31 632 тыс</a:t>
            </a:r>
            <a:r>
              <a:rPr lang="ru-RU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 или </a:t>
            </a:r>
            <a:r>
              <a:rPr lang="ru-RU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1,6 </a:t>
            </a:r>
            <a:r>
              <a:rPr lang="ru-RU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%; </a:t>
            </a:r>
            <a:r>
              <a:rPr lang="ru-RU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lvl="0" algn="ctr">
              <a:defRPr/>
            </a:pPr>
            <a:r>
              <a:rPr lang="ru-RU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2027 </a:t>
            </a:r>
            <a:r>
              <a:rPr lang="ru-RU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год: </a:t>
            </a:r>
            <a:r>
              <a:rPr lang="ru-RU" sz="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59 927тыс</a:t>
            </a:r>
            <a:r>
              <a:rPr lang="ru-RU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 или 3,1 %</a:t>
            </a:r>
          </a:p>
        </p:txBody>
      </p:sp>
      <p:sp>
        <p:nvSpPr>
          <p:cNvPr id="27" name="Стрелка вниз 26"/>
          <p:cNvSpPr/>
          <p:nvPr/>
        </p:nvSpPr>
        <p:spPr>
          <a:xfrm rot="16200000">
            <a:off x="4925982" y="2670520"/>
            <a:ext cx="490998" cy="555194"/>
          </a:xfrm>
          <a:prstGeom prst="downArrow">
            <a:avLst/>
          </a:prstGeom>
          <a:solidFill>
            <a:srgbClr val="FFC000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28" name="Стрелка вниз 27"/>
          <p:cNvSpPr/>
          <p:nvPr/>
        </p:nvSpPr>
        <p:spPr>
          <a:xfrm rot="16200000">
            <a:off x="4951623" y="4007014"/>
            <a:ext cx="490998" cy="555194"/>
          </a:xfrm>
          <a:prstGeom prst="downArrow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29" name="Стрелка вниз 28"/>
          <p:cNvSpPr/>
          <p:nvPr/>
        </p:nvSpPr>
        <p:spPr>
          <a:xfrm rot="14995697">
            <a:off x="4913836" y="3466172"/>
            <a:ext cx="490998" cy="555194"/>
          </a:xfrm>
          <a:prstGeom prst="downArrow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30" name="Стрелка вниз 29"/>
          <p:cNvSpPr/>
          <p:nvPr/>
        </p:nvSpPr>
        <p:spPr>
          <a:xfrm rot="17512303">
            <a:off x="4897708" y="4528590"/>
            <a:ext cx="490998" cy="555194"/>
          </a:xfrm>
          <a:prstGeom prst="downArrow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0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4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Прямая соединительная линия 16"/>
          <p:cNvCxnSpPr/>
          <p:nvPr/>
        </p:nvCxnSpPr>
        <p:spPr>
          <a:xfrm>
            <a:off x="0" y="6883796"/>
            <a:ext cx="9144000" cy="1588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7282" y="1357235"/>
            <a:ext cx="8302644" cy="8771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latin typeface="+mn-lt"/>
              </a:rPr>
              <a:t>Муниципальные </a:t>
            </a:r>
            <a:r>
              <a:rPr lang="ru-RU" sz="1700" b="1" dirty="0">
                <a:latin typeface="+mn-lt"/>
              </a:rPr>
              <a:t>программы – это документ, </a:t>
            </a:r>
            <a:r>
              <a:rPr lang="ru-RU" sz="1700" b="1" dirty="0" smtClean="0">
                <a:latin typeface="+mn-lt"/>
              </a:rPr>
              <a:t>определяющий: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>
              <a:latin typeface="+mn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43608" y="2780928"/>
            <a:ext cx="2143125" cy="1221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Karelia" pitchFamily="2" charset="0"/>
              </a:rPr>
              <a:t>Цели и задачи </a:t>
            </a:r>
            <a:r>
              <a:rPr lang="ru-RU" sz="1600" b="1" dirty="0" smtClean="0">
                <a:solidFill>
                  <a:schemeClr val="tx1"/>
                </a:solidFill>
                <a:latin typeface="Karelia" pitchFamily="2" charset="0"/>
              </a:rPr>
              <a:t>муниципальной </a:t>
            </a:r>
            <a:r>
              <a:rPr lang="ru-RU" sz="1600" b="1" dirty="0">
                <a:solidFill>
                  <a:schemeClr val="tx1"/>
                </a:solidFill>
                <a:latin typeface="Karelia" pitchFamily="2" charset="0"/>
              </a:rPr>
              <a:t>политики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329608" y="2780928"/>
            <a:ext cx="2357438" cy="1221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Karelia" pitchFamily="2" charset="0"/>
              </a:rPr>
              <a:t>Способы их достижения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901358" y="2780928"/>
            <a:ext cx="2357438" cy="1221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Karelia" pitchFamily="2" charset="0"/>
              </a:rPr>
              <a:t>Планируемые объемы финансовых ресурсов, необходимые для достижения поставленных целей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1520" y="4221088"/>
            <a:ext cx="4726346" cy="1754326"/>
          </a:xfrm>
          <a:prstGeom prst="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  <a:effectLst>
            <a:glow rad="101600">
              <a:schemeClr val="accent3">
                <a:lumMod val="75000"/>
                <a:alpha val="6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Karelia" pitchFamily="2" charset="0"/>
              </a:rPr>
              <a:t>Распоряжение администрации г. Курчатова Курской области от 10.08.2015 N 313-р</a:t>
            </a:r>
          </a:p>
          <a:p>
            <a:pPr algn="ctr"/>
            <a:r>
              <a:rPr lang="ru-RU" b="1" dirty="0" smtClean="0">
                <a:latin typeface="Karelia" pitchFamily="2" charset="0"/>
              </a:rPr>
              <a:t>"</a:t>
            </a:r>
            <a:r>
              <a:rPr lang="ru-RU" b="1" dirty="0">
                <a:latin typeface="Karelia" pitchFamily="2" charset="0"/>
              </a:rPr>
              <a:t>Об утверждении перечня муниципальных программ города Курчатова Курской области"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61204" y="4349422"/>
            <a:ext cx="2866704" cy="1464231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3">
                <a:lumMod val="5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atin typeface="+mn-lt"/>
              </a:rPr>
              <a:t>18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+mn-lt"/>
              </a:rPr>
              <a:t>Муниципальных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+mn-lt"/>
              </a:rPr>
              <a:t>программ</a:t>
            </a:r>
            <a:endParaRPr lang="ru-RU" sz="2400" b="1" dirty="0">
              <a:latin typeface="+mn-lt"/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6200000">
            <a:off x="4969469" y="4831731"/>
            <a:ext cx="1000132" cy="642942"/>
          </a:xfrm>
          <a:prstGeom prst="downArrow">
            <a:avLst/>
          </a:prstGeom>
          <a:solidFill>
            <a:srgbClr val="FFC000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59417" name="Группа 39"/>
          <p:cNvGrpSpPr>
            <a:grpSpLocks/>
          </p:cNvGrpSpPr>
          <p:nvPr/>
        </p:nvGrpSpPr>
        <p:grpSpPr bwMode="auto">
          <a:xfrm>
            <a:off x="2699792" y="2279278"/>
            <a:ext cx="3857625" cy="501650"/>
            <a:chOff x="1140594" y="3214686"/>
            <a:chExt cx="2431274" cy="1143802"/>
          </a:xfrm>
        </p:grpSpPr>
        <p:cxnSp>
          <p:nvCxnSpPr>
            <p:cNvPr id="43" name="Прямая соединительная линия 42"/>
            <p:cNvCxnSpPr/>
            <p:nvPr/>
          </p:nvCxnSpPr>
          <p:spPr>
            <a:xfrm>
              <a:off x="1142595" y="3858980"/>
              <a:ext cx="2427272" cy="0"/>
            </a:xfrm>
            <a:prstGeom prst="line">
              <a:avLst/>
            </a:prstGeom>
            <a:ln w="28575">
              <a:solidFill>
                <a:srgbClr val="99003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rot="5400000" flipH="1" flipV="1">
              <a:off x="2034275" y="3538644"/>
              <a:ext cx="647914" cy="0"/>
            </a:xfrm>
            <a:prstGeom prst="line">
              <a:avLst/>
            </a:prstGeom>
            <a:ln w="28575">
              <a:solidFill>
                <a:srgbClr val="99003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rot="5400000" flipH="1" flipV="1">
              <a:off x="891840" y="4107733"/>
              <a:ext cx="499508" cy="2001"/>
            </a:xfrm>
            <a:prstGeom prst="line">
              <a:avLst/>
            </a:prstGeom>
            <a:ln w="28575">
              <a:solidFill>
                <a:srgbClr val="990033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rot="5400000" flipH="1" flipV="1">
              <a:off x="2107478" y="4107733"/>
              <a:ext cx="499508" cy="2001"/>
            </a:xfrm>
            <a:prstGeom prst="line">
              <a:avLst/>
            </a:prstGeom>
            <a:ln w="28575">
              <a:solidFill>
                <a:srgbClr val="990033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5400000" flipH="1" flipV="1">
              <a:off x="3321113" y="4107733"/>
              <a:ext cx="499508" cy="2001"/>
            </a:xfrm>
            <a:prstGeom prst="line">
              <a:avLst/>
            </a:prstGeom>
            <a:ln w="28575">
              <a:solidFill>
                <a:srgbClr val="990033"/>
              </a:solidFill>
              <a:prstDash val="sysDot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0" descr="Файл:Coat of Arms of Kurchatov (Kursk oblast)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796" y="76936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0" y="504843"/>
            <a:ext cx="8316416" cy="6199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latin typeface="Constantia" panose="02030602050306030303" pitchFamily="18" charset="0"/>
              </a:rPr>
              <a:t>Программно-целевой метод планирования в городе Курчатове</a:t>
            </a:r>
            <a:endParaRPr lang="ru-RU" sz="24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81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5C3FC-6172-405C-9AFC-93072A8D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303790"/>
            <a:ext cx="7554878" cy="1036809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нужен программный бюджет?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55576" y="4005064"/>
            <a:ext cx="7702820" cy="2430441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ru-RU" sz="1350" b="1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endParaRPr lang="ru-RU" sz="1350" b="1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программного бюджетирования состоит</a:t>
            </a:r>
          </a:p>
          <a:p>
            <a:pPr lvl="0" algn="ctr">
              <a:defRPr/>
            </a:pP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повышении социальной и экономической эффективности расходов.</a:t>
            </a:r>
          </a:p>
          <a:p>
            <a:pPr lvl="0" algn="ctr">
              <a:defRPr/>
            </a:pPr>
            <a:endParaRPr lang="ru-RU" sz="1350" b="1" dirty="0">
              <a:solidFill>
                <a:schemeClr val="tx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 отличается от традиционного (постатейного) тем,</a:t>
            </a:r>
          </a:p>
          <a:p>
            <a:pPr lvl="0" algn="ctr">
              <a:defRPr/>
            </a:pP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все или почти все расходы включены в программы,</a:t>
            </a:r>
          </a:p>
          <a:p>
            <a:pPr lvl="0" algn="ctr">
              <a:defRPr/>
            </a:pP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каждая программа своей целью прямо увязана с соответствующим</a:t>
            </a:r>
          </a:p>
          <a:p>
            <a:pPr lvl="0" algn="ctr">
              <a:defRPr/>
            </a:pPr>
            <a:r>
              <a:rPr lang="ru-RU" sz="1350" b="1" dirty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направлением деятельности ведомства, ответственного за ее реализацию.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446094" y="2476228"/>
            <a:ext cx="6382265" cy="1013807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Программное бюджетирование</a:t>
            </a:r>
          </a:p>
          <a:p>
            <a:pPr lvl="0" algn="ctr"/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метод планирования, исполнения и контроля за исполнением бюджета, обеспечивающую взаимосвязь процесса распределения расходов с результатами от реализации программ, разрабатываемых с учетом приоритетов развития города Курчатова, общественной значимости ожидаемых</a:t>
            </a:r>
          </a:p>
          <a:p>
            <a:pPr lvl="0" algn="ctr"/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конечных результатов использования бюджетных средств.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727" y="11171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2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ustland.ru/media/k2/items/cache/89c5cd1cedd4a96c5d7ba82f5a019257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807" y="2760134"/>
            <a:ext cx="3295193" cy="271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5C3FC-6172-405C-9AFC-93072A8D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303790"/>
            <a:ext cx="7554878" cy="1036809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 обеспечивает: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5663322"/>
              </p:ext>
            </p:extLst>
          </p:nvPr>
        </p:nvGraphicFramePr>
        <p:xfrm>
          <a:off x="107504" y="2554758"/>
          <a:ext cx="5795320" cy="3970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534" y="11159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11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6896" y="332656"/>
            <a:ext cx="8229600" cy="9906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Constantia" panose="02030602050306030303" pitchFamily="18" charset="0"/>
              </a:rPr>
              <a:t>Что такое бюджет для граждан?</a:t>
            </a:r>
            <a:endParaRPr lang="ru-RU" dirty="0">
              <a:latin typeface="Constantia" panose="02030602050306030303" pitchFamily="18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0" y="3573016"/>
            <a:ext cx="9144000" cy="3284984"/>
          </a:xfrm>
        </p:spPr>
        <p:txBody>
          <a:bodyPr>
            <a:normAutofit fontScale="32500" lnSpcReduction="20000"/>
          </a:bodyPr>
          <a:lstStyle/>
          <a:p>
            <a:pPr marL="381000" indent="-3810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8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8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  граждан»</a:t>
            </a:r>
          </a:p>
          <a:p>
            <a:pPr marL="0" indent="0" algn="ctr">
              <a:lnSpc>
                <a:spcPct val="120000"/>
              </a:lnSpc>
              <a:buNone/>
              <a:defRPr/>
            </a:pPr>
            <a:r>
              <a:rPr lang="ru-RU" altLang="ru-RU" sz="6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7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информация для ознакомления  населения города Курчатова  с проектом  решения Курчатовской городской     Думы    «О  бюджете   города Курчатова  на 2025 год</a:t>
            </a:r>
            <a:r>
              <a:rPr lang="ru-RU" altLang="ru-RU" sz="7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</a:rPr>
              <a:t> и на плановый период 2026 и 2027 годов</a:t>
            </a:r>
            <a:r>
              <a:rPr lang="ru-RU" altLang="ru-RU" sz="7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которая специально подготовлена для того, чтобы каждый житель города был осведомлен, как формируется и расходуется  городской бюджет,  сколько  в бюджет поступает средств и на какие  цели они направляются.</a:t>
            </a:r>
            <a:endParaRPr lang="ru-RU" altLang="ru-RU" sz="7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08" y="-27598"/>
            <a:ext cx="896929" cy="11385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96" y="1215899"/>
            <a:ext cx="7601012" cy="253772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65108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99" name="Group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887721"/>
              </p:ext>
            </p:extLst>
          </p:nvPr>
        </p:nvGraphicFramePr>
        <p:xfrm>
          <a:off x="6350" y="1241425"/>
          <a:ext cx="9174162" cy="5604651"/>
        </p:xfrm>
        <a:graphic>
          <a:graphicData uri="http://schemas.openxmlformats.org/drawingml/2006/table">
            <a:tbl>
              <a:tblPr/>
              <a:tblGrid>
                <a:gridCol w="390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7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27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95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4612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п\п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 год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 год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 год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936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культуры и туризма в городе Курчатове Курской области»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136 850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133 068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132 053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69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«Социальная поддержка граждан города Курчатова Курской области»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204 564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197 474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183 337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803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города Курчатова Курской области»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915 033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786 679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786 162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839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«Управление муниципальным имуществом и земельными ресурсами в городе Курчатове Курской области»</a:t>
                      </a:r>
                    </a:p>
                  </a:txBody>
                  <a:tcPr marL="3727" marR="3727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27 303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27 514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27 673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083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«Энергосбережение и повышение энергетической эффективности в городе Курчатове Курской области»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3 455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2 274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2 273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083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«Обеспечение доступным и комфортным жильем и коммунальными услугами граждан в городе Курчатове Курской области»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223 707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176 409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148 363</a:t>
                      </a:r>
                    </a:p>
                  </a:txBody>
                  <a:tcPr marL="9523" marR="9523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7197855" y="883479"/>
            <a:ext cx="1060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200" spc="-100" dirty="0">
                <a:solidFill>
                  <a:srgbClr val="000000"/>
                </a:solidFill>
                <a:latin typeface="Karelia" pitchFamily="2" charset="0"/>
                <a:ea typeface="+mj-ea"/>
                <a:cs typeface="+mj-cs"/>
              </a:rPr>
              <a:t>( тыс. руб</a:t>
            </a:r>
            <a:r>
              <a:rPr lang="ru-RU" altLang="ru-RU" sz="1200" spc="-100" dirty="0" smtClean="0">
                <a:solidFill>
                  <a:srgbClr val="000000"/>
                </a:solidFill>
                <a:latin typeface="Karelia" pitchFamily="2" charset="0"/>
                <a:ea typeface="+mj-ea"/>
                <a:cs typeface="+mj-cs"/>
              </a:rPr>
              <a:t>.)</a:t>
            </a:r>
            <a:endParaRPr lang="ru-RU" sz="1200" dirty="0">
              <a:latin typeface="Karelia" pitchFamily="2" charset="0"/>
            </a:endParaRPr>
          </a:p>
        </p:txBody>
      </p:sp>
      <p:pic>
        <p:nvPicPr>
          <p:cNvPr id="7" name="Picture 10" descr="Файл:Coat of Arms of Kurchatov (Kursk oblast)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796" y="76936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865680" y="409656"/>
            <a:ext cx="7301954" cy="4747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latin typeface="Constantia" panose="02030602050306030303" pitchFamily="18" charset="0"/>
              </a:rPr>
              <a:t>Муниципальные программы города Курчатова</a:t>
            </a:r>
            <a:endParaRPr lang="ru-RU" sz="28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8773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7052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574036"/>
              </p:ext>
            </p:extLst>
          </p:nvPr>
        </p:nvGraphicFramePr>
        <p:xfrm>
          <a:off x="33338" y="1252810"/>
          <a:ext cx="9110663" cy="5551479"/>
        </p:xfrm>
        <a:graphic>
          <a:graphicData uri="http://schemas.openxmlformats.org/drawingml/2006/table">
            <a:tbl>
              <a:tblPr/>
              <a:tblGrid>
                <a:gridCol w="362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14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32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48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63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315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№ п\п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2025 год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2026 год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2027 год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76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«Повышение эффективности работы с молодежью, организация отдыха и оздоровления детей, молодежи, развитие физической культуры и спорта в городе Курчатове Курской области»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47 934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49 259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47 405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муниципальной службы в городе Курчатове Курской области»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1 547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1 443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1 384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56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«Сохранение и развитие архивного дела в городе Курчатове Курской области»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1 556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1 272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1 356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5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транспортной системы в городе Курчатове Курской области»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41 099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35 489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28 740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02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«Профилактика правонарушений на территории города Курчатова Курской области»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2 122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2 122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2 122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458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«Защита населения и территории от чрезвычайных ситуаций, обеспечение пожарной безопасности людей на водных объектах в городе Курчатове Курской области»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61 678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59 036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57 692</a:t>
                      </a:r>
                    </a:p>
                  </a:txBody>
                  <a:tcPr marL="9525" marR="9525" marT="952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197855" y="883479"/>
            <a:ext cx="1060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200" spc="-100" dirty="0">
                <a:solidFill>
                  <a:srgbClr val="000000"/>
                </a:solidFill>
                <a:latin typeface="Karelia" pitchFamily="2" charset="0"/>
                <a:ea typeface="+mj-ea"/>
                <a:cs typeface="+mj-cs"/>
              </a:rPr>
              <a:t>( тыс. руб</a:t>
            </a:r>
            <a:r>
              <a:rPr lang="ru-RU" altLang="ru-RU" sz="1200" spc="-100" dirty="0" smtClean="0">
                <a:solidFill>
                  <a:srgbClr val="000000"/>
                </a:solidFill>
                <a:latin typeface="Karelia" pitchFamily="2" charset="0"/>
                <a:ea typeface="+mj-ea"/>
                <a:cs typeface="+mj-cs"/>
              </a:rPr>
              <a:t>.)</a:t>
            </a:r>
            <a:endParaRPr lang="ru-RU" sz="1200" dirty="0">
              <a:latin typeface="Karelia" pitchFamily="2" charset="0"/>
            </a:endParaRPr>
          </a:p>
        </p:txBody>
      </p:sp>
      <p:pic>
        <p:nvPicPr>
          <p:cNvPr id="6" name="Picture 10" descr="Файл:Coat of Arms of Kurchatov (Kursk oblast)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2" y="3413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865680" y="409656"/>
            <a:ext cx="7301954" cy="4747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latin typeface="Constantia" panose="02030602050306030303" pitchFamily="18" charset="0"/>
              </a:rPr>
              <a:t>Муниципальные программы города Курчатова</a:t>
            </a:r>
            <a:endParaRPr lang="ru-RU" sz="28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700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148" name="Group 1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815979"/>
              </p:ext>
            </p:extLst>
          </p:nvPr>
        </p:nvGraphicFramePr>
        <p:xfrm>
          <a:off x="0" y="1268759"/>
          <a:ext cx="9144000" cy="5589240"/>
        </p:xfrm>
        <a:graphic>
          <a:graphicData uri="http://schemas.openxmlformats.org/drawingml/2006/table">
            <a:tbl>
              <a:tblPr/>
              <a:tblGrid>
                <a:gridCol w="460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1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4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86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8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516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№ п\п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2025 год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2026 год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2027 год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3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«Управление муниципальными финансами и муниципальным долгом города Курчатова Курской области»</a:t>
                      </a:r>
                    </a:p>
                  </a:txBody>
                  <a:tcPr marL="3728" marR="3728" marT="37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13 489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14 417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14 343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50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Муниципальная программа «Развитие малого и среднего предпринимательства в городе Курчатове Курской области»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3 500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3 500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3 500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49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Муниципальная программа «Содействие занятости населения в городе Курчатове Курской области»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1 954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1 954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1 954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35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Муниципальная программа «Реализация муниципальной политики в сфере печати и массовой информации в городе Курчатове Курской области»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3 709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3 389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3 389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686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Муниципальная программа «Профилактика терроризма и экстремизма, а так же минимизация и (или) ликвидация последствий его проявлений в муниципальном образовании «Город Курчатов» Курской области»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39 038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35 868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34 979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06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Муниципальная программа «Формирование современной городской среды на территории МО "Город Курчатов»</a:t>
                      </a:r>
                    </a:p>
                  </a:txBody>
                  <a:tcPr marL="3728" marR="3728" marT="372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30 780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35 500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10 731</a:t>
                      </a:r>
                    </a:p>
                  </a:txBody>
                  <a:tcPr marL="9525" marR="9525" marT="952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5" name="Picture 10" descr="Файл:Coat of Arms of Kurchatov (Kursk oblast)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2" y="0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197855" y="883479"/>
            <a:ext cx="1060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200" spc="-100" dirty="0">
                <a:solidFill>
                  <a:srgbClr val="000000"/>
                </a:solidFill>
                <a:latin typeface="Karelia" pitchFamily="2" charset="0"/>
                <a:ea typeface="+mj-ea"/>
                <a:cs typeface="+mj-cs"/>
              </a:rPr>
              <a:t>( тыс. руб</a:t>
            </a:r>
            <a:r>
              <a:rPr lang="ru-RU" altLang="ru-RU" sz="1200" spc="-100" dirty="0" smtClean="0">
                <a:solidFill>
                  <a:srgbClr val="000000"/>
                </a:solidFill>
                <a:latin typeface="Karelia" pitchFamily="2" charset="0"/>
                <a:ea typeface="+mj-ea"/>
                <a:cs typeface="+mj-cs"/>
              </a:rPr>
              <a:t>.)</a:t>
            </a:r>
            <a:endParaRPr lang="ru-RU" sz="1200" dirty="0">
              <a:latin typeface="Karelia" pitchFamily="2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5680" y="409656"/>
            <a:ext cx="7301954" cy="4747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latin typeface="Constantia" panose="02030602050306030303" pitchFamily="18" charset="0"/>
              </a:rPr>
              <a:t>Муниципальные программы города Курчатова</a:t>
            </a:r>
            <a:endParaRPr lang="ru-RU" sz="28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69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16597"/>
            <a:ext cx="8280920" cy="5519384"/>
          </a:xfrm>
          <a:prstGeom prst="rect">
            <a:avLst/>
          </a:prstGeom>
          <a:effectLst>
            <a:softEdge rad="241300"/>
          </a:effectLst>
        </p:spPr>
      </p:pic>
      <p:pic>
        <p:nvPicPr>
          <p:cNvPr id="2" name="Picture 10" descr="Файл:Coat of Arms of Kurchatov (Kursk oblast)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538" y="0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 descr="Файл:Coat of Arms of Kurchatov (Kursk oblast)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560" y="76936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409656"/>
            <a:ext cx="7844106" cy="4747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latin typeface="Constantia" panose="02030602050306030303" pitchFamily="18" charset="0"/>
              </a:rPr>
              <a:t>Непрограммные мероприятия города Курчатова</a:t>
            </a:r>
            <a:endParaRPr lang="ru-RU" sz="2800" dirty="0">
              <a:latin typeface="Constantia" panose="02030602050306030303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186402"/>
              </p:ext>
            </p:extLst>
          </p:nvPr>
        </p:nvGraphicFramePr>
        <p:xfrm>
          <a:off x="6483025" y="4719797"/>
          <a:ext cx="2592288" cy="2027193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492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0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727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Период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(тыс. руб.)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6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2025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336</a:t>
                      </a:r>
                      <a:r>
                        <a:rPr kumimoji="0" lang="ru-RU" sz="16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178</a:t>
                      </a:r>
                      <a:endParaRPr kumimoji="0" lang="ru-RU" sz="1600" b="1" i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1" marR="91431" marT="45718" marB="45718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86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2026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417</a:t>
                      </a:r>
                      <a:r>
                        <a:rPr kumimoji="0" lang="ru-RU" sz="16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698</a:t>
                      </a:r>
                      <a:endParaRPr kumimoji="0" lang="ru-RU" sz="1600" b="1" i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1" marR="91431" marT="45718" marB="45718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86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2027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387 750</a:t>
                      </a:r>
                    </a:p>
                  </a:txBody>
                  <a:tcPr marL="91431" marR="91431" marT="45718" marB="45718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217874" y="5445224"/>
            <a:ext cx="6154325" cy="1301766"/>
          </a:xfrm>
          <a:prstGeom prst="round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э</a:t>
            </a:r>
            <a:r>
              <a:rPr lang="ru-RU" sz="1600" dirty="0" smtClean="0">
                <a:solidFill>
                  <a:srgbClr val="002060"/>
                </a:solidFill>
              </a:rPr>
              <a:t>то не </a:t>
            </a:r>
            <a:r>
              <a:rPr lang="ru-RU" sz="1600" dirty="0">
                <a:solidFill>
                  <a:srgbClr val="002060"/>
                </a:solidFill>
              </a:rPr>
              <a:t>включенные в </a:t>
            </a:r>
            <a:r>
              <a:rPr lang="ru-RU" sz="1600" dirty="0" smtClean="0">
                <a:solidFill>
                  <a:srgbClr val="002060"/>
                </a:solidFill>
              </a:rPr>
              <a:t>муниципальные </a:t>
            </a:r>
            <a:r>
              <a:rPr lang="ru-RU" sz="1600" dirty="0">
                <a:solidFill>
                  <a:srgbClr val="002060"/>
                </a:solidFill>
              </a:rPr>
              <a:t>программы направления деятельности органов </a:t>
            </a:r>
            <a:r>
              <a:rPr lang="ru-RU" sz="1600" dirty="0" smtClean="0">
                <a:solidFill>
                  <a:srgbClr val="002060"/>
                </a:solidFill>
              </a:rPr>
              <a:t>местного </a:t>
            </a:r>
            <a:r>
              <a:rPr lang="ru-RU" sz="1600" dirty="0">
                <a:solidFill>
                  <a:srgbClr val="002060"/>
                </a:solidFill>
              </a:rPr>
              <a:t>самоуправления, </a:t>
            </a:r>
            <a:r>
              <a:rPr lang="ru-RU" sz="1600" dirty="0" smtClean="0">
                <a:solidFill>
                  <a:srgbClr val="002060"/>
                </a:solidFill>
              </a:rPr>
              <a:t>наиболее </a:t>
            </a:r>
            <a:r>
              <a:rPr lang="ru-RU" sz="1600" dirty="0">
                <a:solidFill>
                  <a:srgbClr val="002060"/>
                </a:solidFill>
              </a:rPr>
              <a:t>значимых </a:t>
            </a:r>
            <a:r>
              <a:rPr lang="ru-RU" sz="1600" dirty="0" smtClean="0">
                <a:solidFill>
                  <a:srgbClr val="002060"/>
                </a:solidFill>
              </a:rPr>
              <a:t>учреждений, мероприятий проекта «Народный бюджет», указанные </a:t>
            </a:r>
            <a:r>
              <a:rPr lang="ru-RU" sz="1600" dirty="0">
                <a:solidFill>
                  <a:srgbClr val="002060"/>
                </a:solidFill>
              </a:rPr>
              <a:t>в ведомственной структуре расходов </a:t>
            </a:r>
            <a:r>
              <a:rPr lang="ru-RU" sz="1600" dirty="0" smtClean="0">
                <a:solidFill>
                  <a:srgbClr val="002060"/>
                </a:solidFill>
              </a:rPr>
              <a:t>бюджета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47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338" y="928010"/>
            <a:ext cx="6756475" cy="4939817"/>
          </a:xfrm>
          <a:prstGeom prst="rect">
            <a:avLst/>
          </a:prstGeom>
          <a:effectLst>
            <a:softEdge rad="203200"/>
          </a:effectLst>
        </p:spPr>
      </p:pic>
      <p:pic>
        <p:nvPicPr>
          <p:cNvPr id="2" name="Picture 10" descr="Файл:Coat of Arms of Kurchatov (Kursk oblast)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2" y="0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 descr="Файл:Coat of Arms of Kurchatov (Kursk oblast)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560" y="76936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13620" y="485475"/>
            <a:ext cx="7844106" cy="4747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latin typeface="Constantia" panose="02030602050306030303" pitchFamily="18" charset="0"/>
              </a:rPr>
              <a:t>Условно утвержденные расходы города Курчатова</a:t>
            </a:r>
            <a:endParaRPr lang="ru-RU" sz="2800" dirty="0">
              <a:latin typeface="Constantia" panose="02030602050306030303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411473"/>
              </p:ext>
            </p:extLst>
          </p:nvPr>
        </p:nvGraphicFramePr>
        <p:xfrm>
          <a:off x="6466666" y="4991115"/>
          <a:ext cx="2592288" cy="1733173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492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0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727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Период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(тыс. руб.)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71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</a:t>
                      </a:r>
                      <a:r>
                        <a:rPr kumimoji="0" lang="en-US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31 632</a:t>
                      </a:r>
                    </a:p>
                  </a:txBody>
                  <a:tcPr marL="91431" marR="91431" marT="45718" marB="45718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86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</a:t>
                      </a:r>
                      <a:r>
                        <a:rPr kumimoji="0" lang="en-US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59 927</a:t>
                      </a:r>
                    </a:p>
                  </a:txBody>
                  <a:tcPr marL="91431" marR="91431" marT="45718" marB="45718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217874" y="5445224"/>
            <a:ext cx="6154325" cy="1301766"/>
          </a:xfrm>
          <a:prstGeom prst="round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это</a:t>
            </a:r>
            <a:r>
              <a:rPr lang="ru-RU" sz="1600" dirty="0">
                <a:solidFill>
                  <a:srgbClr val="002060"/>
                </a:solidFill>
              </a:rPr>
              <a:t> </a:t>
            </a:r>
            <a:r>
              <a:rPr lang="ru-RU" sz="1600" b="1" dirty="0">
                <a:solidFill>
                  <a:srgbClr val="002060"/>
                </a:solidFill>
              </a:rPr>
              <a:t>бюджетные</a:t>
            </a:r>
            <a:r>
              <a:rPr lang="ru-RU" sz="1600" dirty="0">
                <a:solidFill>
                  <a:srgbClr val="002060"/>
                </a:solidFill>
              </a:rPr>
              <a:t> </a:t>
            </a:r>
            <a:r>
              <a:rPr lang="ru-RU" sz="1600" b="1" dirty="0">
                <a:solidFill>
                  <a:srgbClr val="002060"/>
                </a:solidFill>
              </a:rPr>
              <a:t>ассигнования, которые не распределены в плановом периоде по разделам, подразделам, целевым статьям и видам расходов в ведомственной структуре расходов </a:t>
            </a:r>
            <a:r>
              <a:rPr lang="ru-RU" sz="1600" b="1" dirty="0" smtClean="0">
                <a:solidFill>
                  <a:srgbClr val="002060"/>
                </a:solidFill>
              </a:rPr>
              <a:t>бюджета и будут распределяться при утверждении бюджета на последующие годы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64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7" descr="https://dengi.ua/i/17/94/03/3/1794033/ec809c0e71bc892da39e812ca4fd1a8c-resize_crop_1Xquality_100Xallow_enlarge_0Xw_1200Xh_6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54010"/>
            <a:ext cx="8136904" cy="4415350"/>
          </a:xfrm>
          <a:prstGeom prst="rect">
            <a:avLst/>
          </a:prstGeom>
          <a:noFill/>
          <a:ln>
            <a:noFill/>
          </a:ln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Файл:Coat of Arms of Kurchatov (Kursk oblast)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2" y="0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0" y="332656"/>
            <a:ext cx="9144000" cy="23042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latin typeface="Constantia" panose="02030602050306030303" pitchFamily="18" charset="0"/>
              </a:rPr>
              <a:t>Зарезервированные средства</a:t>
            </a:r>
          </a:p>
          <a:p>
            <a:pPr algn="ctr"/>
            <a:r>
              <a:rPr lang="ru-RU" sz="2400" dirty="0" smtClean="0">
                <a:latin typeface="Constantia" panose="02030602050306030303" pitchFamily="18" charset="0"/>
              </a:rPr>
              <a:t>на выполнение обязательств по обеспечению</a:t>
            </a:r>
          </a:p>
          <a:p>
            <a:pPr algn="ctr"/>
            <a:r>
              <a:rPr lang="ru-RU" sz="2400" dirty="0" smtClean="0">
                <a:latin typeface="Constantia" panose="02030602050306030303" pitchFamily="18" charset="0"/>
              </a:rPr>
              <a:t>необходимого уровня софинансирования</a:t>
            </a:r>
          </a:p>
          <a:p>
            <a:pPr algn="ctr"/>
            <a:r>
              <a:rPr lang="ru-RU" sz="2400" dirty="0" smtClean="0">
                <a:latin typeface="Constantia" panose="02030602050306030303" pitchFamily="18" charset="0"/>
              </a:rPr>
              <a:t>расходных обязательств МО «Город Курчатов»,</a:t>
            </a:r>
          </a:p>
          <a:p>
            <a:pPr algn="ctr"/>
            <a:r>
              <a:rPr lang="ru-RU" sz="2400" dirty="0" smtClean="0">
                <a:latin typeface="Constantia" panose="02030602050306030303" pitchFamily="18" charset="0"/>
              </a:rPr>
              <a:t>на обеспечение  Указов Президента РФ</a:t>
            </a:r>
            <a:endParaRPr lang="ru-RU" sz="2400" dirty="0">
              <a:latin typeface="Constantia" panose="02030602050306030303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939370"/>
              </p:ext>
            </p:extLst>
          </p:nvPr>
        </p:nvGraphicFramePr>
        <p:xfrm>
          <a:off x="5940152" y="4270126"/>
          <a:ext cx="3024336" cy="2399234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740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507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Период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(тыс. руб.)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2025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kern="1200" dirty="0" smtClean="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88</a:t>
                      </a:r>
                      <a:r>
                        <a:rPr kumimoji="0" lang="ru-RU" sz="1600" b="1" i="0" kern="1200" baseline="0" dirty="0" smtClean="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227</a:t>
                      </a:r>
                      <a:endParaRPr kumimoji="0" lang="ru-RU" sz="1600" b="1" i="0" kern="1200" dirty="0" smtClean="0"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1" marR="91431" marT="45718" marB="4571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2026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kern="1200" dirty="0" smtClean="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186</a:t>
                      </a:r>
                      <a:r>
                        <a:rPr kumimoji="0" lang="ru-RU" sz="1600" b="1" i="0" kern="1200" baseline="0" dirty="0" smtClean="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280</a:t>
                      </a:r>
                      <a:endParaRPr kumimoji="0" lang="ru-RU" sz="1600" b="1" i="0" kern="1200" dirty="0" smtClean="0">
                        <a:solidFill>
                          <a:srgbClr val="40404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1" marR="91431" marT="45718" marB="4571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2027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1pPr>
                      <a:lvl2pPr marL="742950" indent="-28575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2pPr>
                      <a:lvl3pPr marL="11430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3pPr>
                      <a:lvl4pPr marL="16002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4pPr>
                      <a:lvl5pPr marL="2057400" indent="-228600" defTabSz="457200">
                        <a:spcBef>
                          <a:spcPts val="1000"/>
                        </a:spcBef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Century Gothic" panose="020B050202020202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186 320</a:t>
                      </a:r>
                    </a:p>
                  </a:txBody>
                  <a:tcPr marL="91431" marR="91431" marT="45718" marB="4571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628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 txBox="1">
            <a:spLocks noGrp="1"/>
          </p:cNvSpPr>
          <p:nvPr/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>
              <a:solidFill>
                <a:srgbClr val="D38E27"/>
              </a:solidFill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ru-RU" sz="1200">
              <a:solidFill>
                <a:srgbClr val="D38E27"/>
              </a:solidFill>
            </a:endParaRPr>
          </a:p>
        </p:txBody>
      </p:sp>
      <p:pic>
        <p:nvPicPr>
          <p:cNvPr id="14" name="Picture 24" descr="\\209-nas\Все папки\БЮДЖЕТ на 2022 год\Главная_новая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60" y="313088"/>
            <a:ext cx="7760417" cy="6892144"/>
          </a:xfrm>
          <a:prstGeom prst="rect">
            <a:avLst/>
          </a:prstGeom>
          <a:noFill/>
          <a:ln>
            <a:noFill/>
          </a:ln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4616393" y="4813151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FF00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rgbClr val="000000"/>
                </a:solidFill>
                <a:latin typeface="Karelia" pitchFamily="2" charset="0"/>
              </a:rPr>
              <a:t>   </a:t>
            </a:r>
            <a:r>
              <a:rPr lang="ru-RU" altLang="ru-RU" sz="1800" b="1" dirty="0" smtClean="0">
                <a:solidFill>
                  <a:srgbClr val="000000"/>
                </a:solidFill>
                <a:latin typeface="Karelia" pitchFamily="2" charset="0"/>
              </a:rPr>
              <a:t>2%</a:t>
            </a:r>
            <a:endParaRPr lang="ru-RU" altLang="ru-RU" sz="18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4642327" y="3401286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FF00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rgbClr val="000000"/>
                </a:solidFill>
                <a:latin typeface="Karelia" pitchFamily="2" charset="0"/>
              </a:rPr>
              <a:t> </a:t>
            </a:r>
            <a:r>
              <a:rPr lang="ru-RU" altLang="ru-RU" sz="1800" b="1" dirty="0" smtClean="0">
                <a:solidFill>
                  <a:srgbClr val="000000"/>
                </a:solidFill>
                <a:latin typeface="Karelia" pitchFamily="2" charset="0"/>
              </a:rPr>
              <a:t> 38%</a:t>
            </a:r>
            <a:endParaRPr lang="ru-RU" altLang="ru-RU" sz="18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4587846" y="6063646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FF00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rgbClr val="000000"/>
                </a:solidFill>
                <a:latin typeface="Karelia" pitchFamily="2" charset="0"/>
              </a:rPr>
              <a:t>  </a:t>
            </a:r>
            <a:r>
              <a:rPr lang="ru-RU" altLang="ru-RU" sz="1800" b="1" dirty="0" smtClean="0">
                <a:solidFill>
                  <a:srgbClr val="000000"/>
                </a:solidFill>
                <a:latin typeface="Karelia" pitchFamily="2" charset="0"/>
              </a:rPr>
              <a:t>60%</a:t>
            </a:r>
            <a:endParaRPr lang="ru-RU" altLang="ru-RU" sz="18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06326" y="5797176"/>
            <a:ext cx="3096344" cy="97786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8 236тыс</a:t>
            </a:r>
            <a:r>
              <a:rPr lang="ru-RU" altLang="ru-RU" sz="1600" b="1" dirty="0">
                <a:solidFill>
                  <a:srgbClr val="000000"/>
                </a:solidFill>
                <a:latin typeface="Karelia" pitchFamily="2" charset="0"/>
              </a:rPr>
              <a:t>. руб.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93734" y="5797176"/>
            <a:ext cx="3962242" cy="97786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Средства областного бюджета</a:t>
            </a:r>
            <a:endParaRPr lang="ru-RU" altLang="ru-RU" sz="16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06480" y="3196977"/>
            <a:ext cx="3960440" cy="905860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 algn="ctr">
              <a:lnSpc>
                <a:spcPct val="80000"/>
              </a:lnSpc>
              <a:spcBef>
                <a:spcPct val="20000"/>
              </a:spcBef>
              <a:buClr>
                <a:srgbClr val="7E97AD"/>
              </a:buClr>
              <a:buSzPct val="85000"/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Средства города</a:t>
            </a:r>
            <a:endParaRPr lang="ru-RU" altLang="ru-RU" sz="16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724128" y="3225167"/>
            <a:ext cx="3096344" cy="918892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b="1" dirty="0" smtClean="0">
                <a:solidFill>
                  <a:srgbClr val="000000"/>
                </a:solidFill>
                <a:latin typeface="Karelia" pitchFamily="2" charset="0"/>
              </a:rPr>
              <a:t>5 594 </a:t>
            </a:r>
            <a:r>
              <a:rPr lang="ru-RU" altLang="ru-RU" sz="2000" b="1" spc="-100" dirty="0" smtClean="0">
                <a:solidFill>
                  <a:srgbClr val="000000"/>
                </a:solidFill>
                <a:latin typeface="Karelia" pitchFamily="2" charset="0"/>
              </a:rPr>
              <a:t>тыс</a:t>
            </a:r>
            <a:r>
              <a:rPr lang="ru-RU" altLang="ru-RU" sz="2000" b="1" spc="-100" dirty="0">
                <a:solidFill>
                  <a:srgbClr val="000000"/>
                </a:solidFill>
                <a:latin typeface="Karelia" pitchFamily="2" charset="0"/>
              </a:rPr>
              <a:t>. руб</a:t>
            </a:r>
            <a:r>
              <a:rPr lang="ru-RU" altLang="ru-RU" sz="2000" b="1" spc="-100" dirty="0" smtClean="0">
                <a:solidFill>
                  <a:srgbClr val="000000"/>
                </a:solidFill>
                <a:latin typeface="Karelia" pitchFamily="2" charset="0"/>
              </a:rPr>
              <a:t>.</a:t>
            </a:r>
            <a:endParaRPr lang="ru-RU" altLang="ru-RU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93734" y="4477071"/>
            <a:ext cx="3962242" cy="977868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Средства населения</a:t>
            </a:r>
            <a:endParaRPr lang="ru-RU" altLang="ru-RU" sz="16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724128" y="4474718"/>
            <a:ext cx="3096344" cy="977868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282 тыс</a:t>
            </a:r>
            <a:r>
              <a:rPr lang="ru-RU" altLang="ru-RU" sz="1600" b="1" dirty="0">
                <a:solidFill>
                  <a:srgbClr val="000000"/>
                </a:solidFill>
                <a:latin typeface="Karelia" pitchFamily="2" charset="0"/>
              </a:rPr>
              <a:t>. руб.</a:t>
            </a:r>
          </a:p>
        </p:txBody>
      </p:sp>
      <p:pic>
        <p:nvPicPr>
          <p:cNvPr id="26" name="Picture 10" descr="Файл:Coat of Arms of Kurchatov (Kursk oblast)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796" y="76936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0" descr="Файл:Coat of Arms of Kurchatov (Kursk oblast)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796" y="76936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492071" y="313088"/>
            <a:ext cx="7844106" cy="4747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latin typeface="Constantia" panose="02030602050306030303" pitchFamily="18" charset="0"/>
              </a:rPr>
              <a:t>Народный бюджет» в городе Курчатове в 2025 году</a:t>
            </a:r>
            <a:endParaRPr lang="ru-RU" sz="2800" dirty="0">
              <a:latin typeface="Constantia" panose="02030602050306030303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232017" y="997072"/>
            <a:ext cx="6768752" cy="100791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b="1" dirty="0" smtClean="0">
                <a:solidFill>
                  <a:srgbClr val="000000"/>
                </a:solidFill>
                <a:latin typeface="Karelia" pitchFamily="2" charset="0"/>
              </a:rPr>
              <a:t>Всего на 2025 год – 14 112 тыс. руб.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45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0" descr="Файл:Coat of Arms of Kurchatov (Kursk oblast)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537" y="8892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492071" y="476672"/>
            <a:ext cx="7844106" cy="4747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latin typeface="Constantia" panose="02030602050306030303" pitchFamily="18" charset="0"/>
              </a:rPr>
              <a:t>Народный бюджет» в городе Курчатове в 2025 году</a:t>
            </a:r>
            <a:endParaRPr lang="ru-RU" sz="2800" dirty="0">
              <a:latin typeface="Constantia" panose="02030602050306030303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728266"/>
              </p:ext>
            </p:extLst>
          </p:nvPr>
        </p:nvGraphicFramePr>
        <p:xfrm>
          <a:off x="107504" y="1196752"/>
          <a:ext cx="8856985" cy="5022001"/>
        </p:xfrm>
        <a:graphic>
          <a:graphicData uri="http://schemas.openxmlformats.org/drawingml/2006/table">
            <a:tbl>
              <a:tblPr/>
              <a:tblGrid>
                <a:gridCol w="4824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0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31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Наименование проектов 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всего 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в том числе средства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областного бюджета 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городского бюджета 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населения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ОБРАЗОВАНИЕ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 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 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 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 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50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Капитальный ремонт детских прогулочных веранд МАДОУ «Детский сад № 7 «Сказка», расположенного по адресу: Курская область, г. Курчатов, ул. Строителей, д.2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4 191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2 400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1 707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84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7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Капитальный ремонт детских прогулочных веранд МАДОУ «Детский сад № 9 «Теремок», расположенного по адресу: Курская область, г. Курчатов, ул. Мира, д.8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4 178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2 400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1 695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83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87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Капитальный ремонт детских прогулочных веранд МАДОУ «Детский сад № 11, расположенного по адресу: Курская область, г. Курчатов, ул. Мира, д.12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4 016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2 400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1 536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80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89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Капитальный ремонт инженерных коммуникаций (системы отопление, канализация, водопровод) ремонт подвального помещения муниципального бюджетного образовательного учреждения «Средняя общеобразовательная школа №6» города Курчатова Курской области расположенной по адресу: Курская обл., г. Курчатов, ул. Набережная 9а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1 727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1 036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656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35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77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 </a:t>
                      </a: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17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ВСЕГО ПО ПРОЕКТАМ: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14 112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8 236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5 594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Karelia" pitchFamily="2" charset="0"/>
                        </a:rPr>
                        <a:t>282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Karelia" pitchFamily="2" charset="0"/>
                      </a:endParaRPr>
                    </a:p>
                  </a:txBody>
                  <a:tcPr marL="4904" marR="4904" marT="49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125981" y="887526"/>
            <a:ext cx="1056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pc="-100" dirty="0">
                <a:solidFill>
                  <a:srgbClr val="000000"/>
                </a:solidFill>
                <a:latin typeface="Karelia" pitchFamily="2" charset="0"/>
              </a:rPr>
              <a:t>( тыс. руб.)</a:t>
            </a:r>
            <a:endParaRPr lang="ru-RU" dirty="0">
              <a:latin typeface="Kareli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7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Файл:Coat of Arms of Kurchatov (Kursk oblast)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2" y="16345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332656"/>
            <a:ext cx="8336177" cy="108012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latin typeface="Constantia" panose="02030602050306030303" pitchFamily="18" charset="0"/>
              </a:rPr>
              <a:t>Расходы на общегосударственные вопросы</a:t>
            </a:r>
          </a:p>
          <a:p>
            <a:pPr algn="ctr"/>
            <a:r>
              <a:rPr lang="ru-RU" sz="3200" dirty="0" smtClean="0">
                <a:latin typeface="Constantia" panose="02030602050306030303" pitchFamily="18" charset="0"/>
              </a:rPr>
              <a:t>на 2025-2027 годы</a:t>
            </a:r>
            <a:endParaRPr lang="ru-RU" sz="3200" dirty="0">
              <a:latin typeface="Constantia" panose="02030602050306030303" pitchFamily="18" charset="0"/>
            </a:endParaRP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 rot="5400000">
            <a:off x="4604716" y="-2399853"/>
            <a:ext cx="331118" cy="7956377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CCFF"/>
              </a:gs>
              <a:gs pos="100000">
                <a:srgbClr val="FFFF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Функционирование  Главы города 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Курчатова 3 952 </a:t>
            </a: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тыс. руб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 ежегодно</a:t>
            </a:r>
            <a:endParaRPr lang="ru-RU" altLang="ru-RU" sz="1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" name="AutoShape 8"/>
          <p:cNvSpPr>
            <a:spLocks noChangeArrowheads="1"/>
          </p:cNvSpPr>
          <p:nvPr/>
        </p:nvSpPr>
        <p:spPr bwMode="auto">
          <a:xfrm rot="5400000">
            <a:off x="4569852" y="-1932942"/>
            <a:ext cx="400846" cy="7956378"/>
          </a:xfrm>
          <a:prstGeom prst="flowChartAlternateProcess">
            <a:avLst/>
          </a:prstGeom>
          <a:gradFill rotWithShape="1">
            <a:gsLst>
              <a:gs pos="0">
                <a:schemeClr val="accent2"/>
              </a:gs>
              <a:gs pos="50000">
                <a:srgbClr val="FFFFFF"/>
              </a:gs>
              <a:gs pos="100000">
                <a:schemeClr val="accent2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dirty="0" smtClean="0">
                <a:latin typeface="Times New Roman" panose="02020603050405020304" pitchFamily="18" charset="0"/>
              </a:rPr>
              <a:t>Функционирование Курчатовской городской Думы 10 548 тыс. руб. ежегодно</a:t>
            </a: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auto">
          <a:xfrm rot="5400000">
            <a:off x="4449064" y="-1285537"/>
            <a:ext cx="664984" cy="7933819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00FFFF"/>
              </a:gs>
              <a:gs pos="100000">
                <a:srgbClr val="FFFF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Функционирование администрации города 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Курчатова, комитета по имуществу г. Курчатова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в 2025 году 84 569 тыс. </a:t>
            </a: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руб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., в 2026 году 84 487 </a:t>
            </a:r>
            <a:r>
              <a:rPr lang="ru-RU" alt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тыс.руб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.,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в 2027 году 84 429 тыс. руб.</a:t>
            </a:r>
            <a:endParaRPr lang="ru-RU" altLang="ru-RU" sz="1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" name="AutoShape 8"/>
          <p:cNvSpPr>
            <a:spLocks noChangeArrowheads="1"/>
          </p:cNvSpPr>
          <p:nvPr/>
        </p:nvSpPr>
        <p:spPr bwMode="auto">
          <a:xfrm rot="5400000">
            <a:off x="4513939" y="102686"/>
            <a:ext cx="583668" cy="7956377"/>
          </a:xfrm>
          <a:prstGeom prst="flowChartAlternateProcess">
            <a:avLst/>
          </a:prstGeom>
          <a:gradFill rotWithShape="1">
            <a:gsLst>
              <a:gs pos="0">
                <a:srgbClr val="7E8B7D"/>
              </a:gs>
              <a:gs pos="50000">
                <a:srgbClr val="FFFF00"/>
              </a:gs>
              <a:gs pos="100000">
                <a:srgbClr val="7E8B7D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Функционирование Управления финансов и Ревизионной комиссии города 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Курчатова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в 2025 году 20 738 тыс</a:t>
            </a: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 руб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., в 2026 году 22 100 </a:t>
            </a:r>
            <a:r>
              <a:rPr lang="ru-RU" alt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тыс.руб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., в 2027 году 22 026 </a:t>
            </a:r>
            <a:r>
              <a:rPr lang="ru-RU" alt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тыс.руб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endParaRPr lang="ru-RU" altLang="ru-RU" sz="1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" name="AutoShape 8"/>
          <p:cNvSpPr>
            <a:spLocks noChangeArrowheads="1"/>
          </p:cNvSpPr>
          <p:nvPr/>
        </p:nvSpPr>
        <p:spPr bwMode="auto">
          <a:xfrm rot="5400000">
            <a:off x="4495007" y="-526454"/>
            <a:ext cx="586035" cy="7920881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00FF00"/>
              </a:gs>
              <a:gs pos="100000">
                <a:srgbClr val="FFFF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Другие общегосударственные 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вопросы в 2025 </a:t>
            </a: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году 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208 102 </a:t>
            </a: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тыс. руб.,</a:t>
            </a:r>
          </a:p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2026 году 303 250 </a:t>
            </a: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тыс. руб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., в 2027 году 303 524 тыс</a:t>
            </a: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 руб.</a:t>
            </a:r>
          </a:p>
        </p:txBody>
      </p:sp>
      <p:sp>
        <p:nvSpPr>
          <p:cNvPr id="45" name="Rectangle 23"/>
          <p:cNvSpPr>
            <a:spLocks noChangeArrowheads="1"/>
          </p:cNvSpPr>
          <p:nvPr/>
        </p:nvSpPr>
        <p:spPr bwMode="auto">
          <a:xfrm>
            <a:off x="0" y="25781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" name="Rectangle 26"/>
          <p:cNvSpPr>
            <a:spLocks noChangeArrowheads="1"/>
          </p:cNvSpPr>
          <p:nvPr/>
        </p:nvSpPr>
        <p:spPr bwMode="auto">
          <a:xfrm>
            <a:off x="0" y="27146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" name="Rectangle 27"/>
          <p:cNvSpPr>
            <a:spLocks noChangeArrowheads="1"/>
          </p:cNvSpPr>
          <p:nvPr/>
        </p:nvSpPr>
        <p:spPr bwMode="auto">
          <a:xfrm>
            <a:off x="0" y="41433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" name="Rectangle 29"/>
          <p:cNvSpPr>
            <a:spLocks noChangeArrowheads="1"/>
          </p:cNvSpPr>
          <p:nvPr/>
        </p:nvSpPr>
        <p:spPr bwMode="auto">
          <a:xfrm>
            <a:off x="0" y="27146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" name="Rectangle 30"/>
          <p:cNvSpPr>
            <a:spLocks noChangeArrowheads="1"/>
          </p:cNvSpPr>
          <p:nvPr/>
        </p:nvSpPr>
        <p:spPr bwMode="auto">
          <a:xfrm>
            <a:off x="0" y="39671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" name="AutoShape 8"/>
          <p:cNvSpPr>
            <a:spLocks noChangeArrowheads="1"/>
          </p:cNvSpPr>
          <p:nvPr/>
        </p:nvSpPr>
        <p:spPr bwMode="auto">
          <a:xfrm rot="5400000">
            <a:off x="3060786" y="2190971"/>
            <a:ext cx="473075" cy="4965357"/>
          </a:xfrm>
          <a:prstGeom prst="flowChartAlternateProcess">
            <a:avLst/>
          </a:prstGeom>
          <a:gradFill rotWithShape="1">
            <a:gsLst>
              <a:gs pos="0">
                <a:srgbClr val="7030A0"/>
              </a:gs>
              <a:gs pos="45000">
                <a:srgbClr val="FFFFFF"/>
              </a:gs>
              <a:gs pos="100000">
                <a:srgbClr val="FFFF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Резервный 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фонд в 2025-2026 годов 40 000 тыс</a:t>
            </a: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 руб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.,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              в 2027 году 10 000 </a:t>
            </a:r>
            <a:r>
              <a:rPr lang="ru-RU" alt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тыс.руб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endParaRPr lang="ru-RU" altLang="ru-RU" sz="1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" name="Picture 26" descr="https://ulpravda.ru/pictures/news/big/93355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5" y="5633411"/>
            <a:ext cx="1909991" cy="1248922"/>
          </a:xfrm>
          <a:prstGeom prst="rect">
            <a:avLst/>
          </a:prstGeom>
          <a:noFill/>
          <a:ln>
            <a:noFill/>
          </a:ln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AutoShape 30" descr="https://dvina29.ru/wp-content/uploads/2021/05/bjudzhet_kalkuljator_nalogi_cifry_otchetnost_finansy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_AlternaSh" panose="020B0406020207050204" pitchFamily="34" charset="-52"/>
            </a:endParaRPr>
          </a:p>
        </p:txBody>
      </p:sp>
      <p:sp>
        <p:nvSpPr>
          <p:cNvPr id="53" name="AutoShape 32" descr="https://dvina29.ru/wp-content/uploads/2021/05/bjudzhet_kalkuljator_nalogi_cifry_otchetnost_finansy.jpg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_AlternaSh" panose="020B0406020207050204" pitchFamily="34" charset="-52"/>
            </a:endParaRPr>
          </a:p>
        </p:txBody>
      </p:sp>
      <p:sp>
        <p:nvSpPr>
          <p:cNvPr id="54" name="AutoShape 34" descr="https://dvina29.ru/wp-content/uploads/2021/05/bjudzhet_kalkuljator_nalogi_cifry_otchetnost_finansy.jpg"/>
          <p:cNvSpPr>
            <a:spLocks noChangeAspect="1" noChangeArrowheads="1"/>
          </p:cNvSpPr>
          <p:nvPr/>
        </p:nvSpPr>
        <p:spPr bwMode="auto">
          <a:xfrm>
            <a:off x="612775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_AlternaSh" panose="020B0406020207050204" pitchFamily="34" charset="-52"/>
            </a:endParaRPr>
          </a:p>
        </p:txBody>
      </p:sp>
      <p:graphicFrame>
        <p:nvGraphicFramePr>
          <p:cNvPr id="56" name="Таблица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517973"/>
              </p:ext>
            </p:extLst>
          </p:nvPr>
        </p:nvGraphicFramePr>
        <p:xfrm>
          <a:off x="6046413" y="4423265"/>
          <a:ext cx="3024336" cy="2399234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740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507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Период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(тыс. руб.)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2025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367 914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2026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464 337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2027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434 479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170" name="Picture 2" descr="https://library.kissclipart.com/20180905/grq/kissclipart-islamic-azad-university-najafabad-branch-clipart-85bfa428dd0551d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512864"/>
            <a:ext cx="1374378" cy="12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AutoShape 8"/>
          <p:cNvSpPr>
            <a:spLocks noChangeArrowheads="1"/>
          </p:cNvSpPr>
          <p:nvPr/>
        </p:nvSpPr>
        <p:spPr bwMode="auto">
          <a:xfrm rot="5400000">
            <a:off x="3060787" y="2757754"/>
            <a:ext cx="473075" cy="4965357"/>
          </a:xfrm>
          <a:prstGeom prst="flowChartAlternateProcess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bg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bg2">
                  <a:lumMod val="40000"/>
                  <a:lumOff val="60000"/>
                  <a:tint val="23500"/>
                  <a:satMod val="160000"/>
                </a:schemeClr>
              </a:gs>
            </a:gsLst>
            <a:lin ang="108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Судебная система в 2025 году 5 тыс</a:t>
            </a: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 руб</a:t>
            </a:r>
            <a:r>
              <a:rPr lang="ru-RU" alt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764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729" y="3515901"/>
            <a:ext cx="1413948" cy="3051685"/>
          </a:xfrm>
          <a:prstGeom prst="rect">
            <a:avLst/>
          </a:prstGeom>
        </p:spPr>
      </p:pic>
      <p:sp>
        <p:nvSpPr>
          <p:cNvPr id="13" name="Rectangle 86"/>
          <p:cNvSpPr>
            <a:spLocks noChangeArrowheads="1"/>
          </p:cNvSpPr>
          <p:nvPr/>
        </p:nvSpPr>
        <p:spPr bwMode="auto">
          <a:xfrm>
            <a:off x="0" y="2565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_AlternaSh" panose="020B0406020207050204" pitchFamily="34" charset="-52"/>
            </a:endParaRPr>
          </a:p>
        </p:txBody>
      </p:sp>
      <p:pic>
        <p:nvPicPr>
          <p:cNvPr id="14" name="Picture 18" descr="https://images.ru.prom.st/849364328_obuchenie-grazhdanskoj-oboro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53265" y="8263661"/>
            <a:ext cx="1473305" cy="70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0" descr="Файл:Coat of Arms of Kurchatov (Kursk oblast)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177" y="17874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Заголовок 1"/>
          <p:cNvSpPr txBox="1">
            <a:spLocks/>
          </p:cNvSpPr>
          <p:nvPr/>
        </p:nvSpPr>
        <p:spPr>
          <a:xfrm>
            <a:off x="492071" y="313088"/>
            <a:ext cx="7844106" cy="4747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Constantia" panose="02030602050306030303" pitchFamily="18" charset="0"/>
              </a:rPr>
              <a:t>Расходы на национальную безопасность и правоохранительную деятельность</a:t>
            </a:r>
            <a:endParaRPr lang="ru-RU" sz="2800" dirty="0">
              <a:latin typeface="Constantia" panose="02030602050306030303" pitchFamily="18" charset="0"/>
            </a:endParaRP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231971"/>
              </p:ext>
            </p:extLst>
          </p:nvPr>
        </p:nvGraphicFramePr>
        <p:xfrm>
          <a:off x="5445394" y="3643919"/>
          <a:ext cx="3024336" cy="2399234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740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507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Период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(тыс. руб.)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2025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49 939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2026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50 806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2027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49 501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Скругленный прямоугольник 29"/>
          <p:cNvSpPr/>
          <p:nvPr/>
        </p:nvSpPr>
        <p:spPr>
          <a:xfrm>
            <a:off x="4855858" y="2537985"/>
            <a:ext cx="3970590" cy="824942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altLang="ru-RU" sz="1400" b="1" dirty="0">
                <a:solidFill>
                  <a:schemeClr val="tx1"/>
                </a:solidFill>
                <a:latin typeface="Karelia" pitchFamily="2" charset="0"/>
              </a:rPr>
              <a:t>На реализацию </a:t>
            </a:r>
            <a:r>
              <a:rPr lang="ru-RU" altLang="ru-RU" sz="1400" b="1" dirty="0" smtClean="0">
                <a:solidFill>
                  <a:schemeClr val="tx1"/>
                </a:solidFill>
                <a:latin typeface="Karelia" pitchFamily="2" charset="0"/>
              </a:rPr>
              <a:t>мероприятий</a:t>
            </a:r>
          </a:p>
          <a:p>
            <a:pPr algn="ctr">
              <a:spcBef>
                <a:spcPct val="0"/>
              </a:spcBef>
            </a:pPr>
            <a:r>
              <a:rPr lang="ru-RU" altLang="ru-RU" sz="1400" b="1" dirty="0" smtClean="0">
                <a:solidFill>
                  <a:schemeClr val="tx1"/>
                </a:solidFill>
                <a:latin typeface="Karelia" pitchFamily="2" charset="0"/>
              </a:rPr>
              <a:t>по </a:t>
            </a:r>
            <a:r>
              <a:rPr lang="ru-RU" altLang="ru-RU" sz="1400" b="1" dirty="0">
                <a:solidFill>
                  <a:schemeClr val="tx1"/>
                </a:solidFill>
                <a:latin typeface="Karelia" pitchFamily="2" charset="0"/>
              </a:rPr>
              <a:t>профилактике </a:t>
            </a:r>
            <a:r>
              <a:rPr lang="ru-RU" altLang="ru-RU" sz="1400" b="1" dirty="0" smtClean="0">
                <a:solidFill>
                  <a:schemeClr val="tx1"/>
                </a:solidFill>
                <a:latin typeface="Karelia" pitchFamily="2" charset="0"/>
              </a:rPr>
              <a:t>правонарушений</a:t>
            </a:r>
          </a:p>
          <a:p>
            <a:pPr algn="ctr">
              <a:spcBef>
                <a:spcPct val="0"/>
              </a:spcBef>
            </a:pPr>
            <a:r>
              <a:rPr lang="ru-RU" altLang="ru-RU" sz="1400" b="1" dirty="0" smtClean="0">
                <a:solidFill>
                  <a:schemeClr val="tx1"/>
                </a:solidFill>
                <a:latin typeface="Karelia" pitchFamily="2" charset="0"/>
              </a:rPr>
              <a:t>и </a:t>
            </a:r>
            <a:r>
              <a:rPr lang="ru-RU" altLang="ru-RU" sz="1400" b="1" dirty="0">
                <a:solidFill>
                  <a:schemeClr val="tx1"/>
                </a:solidFill>
                <a:latin typeface="Karelia" pitchFamily="2" charset="0"/>
              </a:rPr>
              <a:t>терроризма, </a:t>
            </a:r>
            <a:r>
              <a:rPr lang="ru-RU" altLang="ru-RU" sz="1400" b="1" dirty="0" smtClean="0">
                <a:solidFill>
                  <a:schemeClr val="tx1"/>
                </a:solidFill>
                <a:latin typeface="Karelia" pitchFamily="2" charset="0"/>
              </a:rPr>
              <a:t>экстремизма</a:t>
            </a:r>
          </a:p>
          <a:p>
            <a:pPr algn="ctr">
              <a:spcBef>
                <a:spcPct val="0"/>
              </a:spcBef>
            </a:pPr>
            <a:r>
              <a:rPr lang="ru-RU" altLang="ru-RU" sz="1400" b="1" dirty="0" smtClean="0">
                <a:solidFill>
                  <a:schemeClr val="tx1"/>
                </a:solidFill>
                <a:latin typeface="Karelia" pitchFamily="2" charset="0"/>
              </a:rPr>
              <a:t>69 </a:t>
            </a:r>
            <a:r>
              <a:rPr lang="ru-RU" altLang="ru-RU" sz="1400" b="1" dirty="0">
                <a:solidFill>
                  <a:schemeClr val="tx1"/>
                </a:solidFill>
                <a:latin typeface="Karelia" pitchFamily="2" charset="0"/>
              </a:rPr>
              <a:t>тыс. руб.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860032" y="1351133"/>
            <a:ext cx="3962242" cy="107852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Karelia" pitchFamily="2" charset="0"/>
                <a:cs typeface="Times New Roman" panose="02020603050405020304" pitchFamily="18" charset="0"/>
              </a:rPr>
              <a:t>«Снижение рисков и смягчение последствий чрезвычайных ситуаций </a:t>
            </a:r>
            <a:r>
              <a:rPr lang="ru-RU" altLang="ru-RU" sz="1200" b="1" dirty="0" smtClean="0">
                <a:solidFill>
                  <a:srgbClr val="000000"/>
                </a:solidFill>
                <a:latin typeface="Karelia" pitchFamily="2" charset="0"/>
                <a:cs typeface="Times New Roman" panose="02020603050405020304" pitchFamily="18" charset="0"/>
              </a:rPr>
              <a:t>природного</a:t>
            </a:r>
          </a:p>
          <a:p>
            <a:pPr lvl="0" algn="ctr">
              <a:spcBef>
                <a:spcPct val="0"/>
              </a:spcBef>
            </a:pPr>
            <a:r>
              <a:rPr lang="ru-RU" altLang="ru-RU" sz="1200" b="1" dirty="0" smtClean="0">
                <a:solidFill>
                  <a:srgbClr val="000000"/>
                </a:solidFill>
                <a:latin typeface="Karelia" pitchFamily="2" charset="0"/>
                <a:cs typeface="Times New Roman" panose="02020603050405020304" pitchFamily="18" charset="0"/>
              </a:rPr>
              <a:t>и </a:t>
            </a:r>
            <a:r>
              <a:rPr lang="ru-RU" altLang="ru-RU" sz="1200" b="1" dirty="0">
                <a:solidFill>
                  <a:srgbClr val="000000"/>
                </a:solidFill>
                <a:latin typeface="Karelia" pitchFamily="2" charset="0"/>
                <a:cs typeface="Times New Roman" panose="02020603050405020304" pitchFamily="18" charset="0"/>
              </a:rPr>
              <a:t>техногенного </a:t>
            </a:r>
            <a:r>
              <a:rPr lang="ru-RU" altLang="ru-RU" sz="1200" b="1" dirty="0" smtClean="0">
                <a:solidFill>
                  <a:srgbClr val="000000"/>
                </a:solidFill>
                <a:latin typeface="Karelia" pitchFamily="2" charset="0"/>
                <a:cs typeface="Times New Roman" panose="02020603050405020304" pitchFamily="18" charset="0"/>
              </a:rPr>
              <a:t>характера</a:t>
            </a:r>
          </a:p>
          <a:p>
            <a:pPr lvl="0" algn="ctr">
              <a:spcBef>
                <a:spcPct val="0"/>
              </a:spcBef>
            </a:pPr>
            <a:r>
              <a:rPr lang="ru-RU" altLang="ru-RU" sz="1200" b="1" dirty="0" smtClean="0">
                <a:solidFill>
                  <a:srgbClr val="000000"/>
                </a:solidFill>
                <a:latin typeface="Karelia" pitchFamily="2" charset="0"/>
                <a:cs typeface="Times New Roman" panose="02020603050405020304" pitchFamily="18" charset="0"/>
              </a:rPr>
              <a:t>в </a:t>
            </a:r>
            <a:r>
              <a:rPr lang="ru-RU" altLang="ru-RU" sz="1200" b="1" dirty="0">
                <a:solidFill>
                  <a:srgbClr val="000000"/>
                </a:solidFill>
                <a:latin typeface="Karelia" pitchFamily="2" charset="0"/>
                <a:cs typeface="Times New Roman" panose="02020603050405020304" pitchFamily="18" charset="0"/>
              </a:rPr>
              <a:t>городе Курчатове Курской области</a:t>
            </a:r>
            <a:r>
              <a:rPr lang="ru-RU" altLang="ru-RU" sz="1200" b="1" dirty="0" smtClean="0">
                <a:solidFill>
                  <a:srgbClr val="000000"/>
                </a:solidFill>
                <a:latin typeface="Karelia" pitchFamily="2" charset="0"/>
                <a:cs typeface="Times New Roman" panose="02020603050405020304" pitchFamily="18" charset="0"/>
              </a:rPr>
              <a:t>»</a:t>
            </a:r>
          </a:p>
          <a:p>
            <a:pPr lvl="0" algn="ctr">
              <a:spcBef>
                <a:spcPct val="0"/>
              </a:spcBef>
            </a:pPr>
            <a:r>
              <a:rPr lang="ru-RU" altLang="ru-RU" sz="1400" b="1" dirty="0" smtClean="0">
                <a:solidFill>
                  <a:schemeClr val="tx1"/>
                </a:solidFill>
                <a:latin typeface="Karelia" pitchFamily="2" charset="0"/>
                <a:cs typeface="Times New Roman" panose="02020603050405020304" pitchFamily="18" charset="0"/>
              </a:rPr>
              <a:t>8 131тыс</a:t>
            </a:r>
            <a:r>
              <a:rPr lang="ru-RU" altLang="ru-RU" sz="1400" b="1" dirty="0">
                <a:solidFill>
                  <a:schemeClr val="tx1"/>
                </a:solidFill>
                <a:latin typeface="Karelia" pitchFamily="2" charset="0"/>
                <a:cs typeface="Times New Roman" panose="02020603050405020304" pitchFamily="18" charset="0"/>
              </a:rPr>
              <a:t>. руб</a:t>
            </a:r>
            <a:r>
              <a:rPr lang="ru-RU" altLang="ru-RU" b="1" dirty="0">
                <a:solidFill>
                  <a:schemeClr val="tx1"/>
                </a:solidFill>
                <a:latin typeface="Karelia" pitchFamily="2" charset="0"/>
              </a:rPr>
              <a:t>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60375" y="1351132"/>
            <a:ext cx="3960440" cy="1357787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altLang="ru-RU" sz="1200" b="1" dirty="0" smtClean="0">
                <a:solidFill>
                  <a:schemeClr val="tx1"/>
                </a:solidFill>
                <a:latin typeface="Karelia" pitchFamily="2" charset="0"/>
              </a:rPr>
              <a:t>Содержание 2-х учреждений:</a:t>
            </a:r>
          </a:p>
          <a:p>
            <a:pPr marL="285750" indent="-285750">
              <a:spcBef>
                <a:spcPct val="0"/>
              </a:spcBef>
              <a:buFontTx/>
              <a:buChar char="-"/>
            </a:pPr>
            <a:r>
              <a:rPr lang="ru-RU" altLang="ru-RU" sz="1200" b="1" dirty="0" smtClean="0">
                <a:solidFill>
                  <a:schemeClr val="tx1"/>
                </a:solidFill>
                <a:latin typeface="Karelia" pitchFamily="2" charset="0"/>
              </a:rPr>
              <a:t>МКУ </a:t>
            </a:r>
            <a:r>
              <a:rPr lang="ru-RU" altLang="ru-RU" sz="1200" b="1" dirty="0">
                <a:solidFill>
                  <a:schemeClr val="tx1"/>
                </a:solidFill>
                <a:latin typeface="Karelia" pitchFamily="2" charset="0"/>
              </a:rPr>
              <a:t>«</a:t>
            </a:r>
            <a:r>
              <a:rPr lang="ru-RU" altLang="ru-RU" sz="1200" b="1" dirty="0" smtClean="0">
                <a:solidFill>
                  <a:schemeClr val="tx1"/>
                </a:solidFill>
                <a:latin typeface="Karelia" pitchFamily="2" charset="0"/>
              </a:rPr>
              <a:t>Аварийно-спасательная служба </a:t>
            </a:r>
            <a:r>
              <a:rPr lang="ru-RU" altLang="ru-RU" sz="1200" b="1" dirty="0" err="1" smtClean="0">
                <a:solidFill>
                  <a:schemeClr val="tx1"/>
                </a:solidFill>
                <a:latin typeface="Karelia" pitchFamily="2" charset="0"/>
              </a:rPr>
              <a:t>г.Курчатова</a:t>
            </a:r>
            <a:r>
              <a:rPr lang="ru-RU" altLang="ru-RU" sz="1200" b="1" dirty="0" smtClean="0">
                <a:solidFill>
                  <a:schemeClr val="tx1"/>
                </a:solidFill>
                <a:latin typeface="Karelia" pitchFamily="2" charset="0"/>
              </a:rPr>
              <a:t>»,</a:t>
            </a:r>
          </a:p>
          <a:p>
            <a:pPr marL="285750" indent="-285750">
              <a:spcBef>
                <a:spcPct val="0"/>
              </a:spcBef>
              <a:buFontTx/>
              <a:buChar char="-"/>
            </a:pPr>
            <a:r>
              <a:rPr lang="ru-RU" altLang="ru-RU" sz="1200" b="1" dirty="0">
                <a:solidFill>
                  <a:schemeClr val="tx1"/>
                </a:solidFill>
                <a:latin typeface="Karelia" pitchFamily="2" charset="0"/>
              </a:rPr>
              <a:t>-</a:t>
            </a:r>
            <a:r>
              <a:rPr lang="ru-RU" altLang="ru-RU" sz="1200" b="1" dirty="0" smtClean="0">
                <a:solidFill>
                  <a:schemeClr val="tx1"/>
                </a:solidFill>
                <a:latin typeface="Karelia" pitchFamily="2" charset="0"/>
              </a:rPr>
              <a:t>МКУ «Управление по делам гражданской обороны и чрезвычайным ситуациям города Курчатова»</a:t>
            </a:r>
          </a:p>
          <a:p>
            <a:pPr algn="ctr">
              <a:spcBef>
                <a:spcPct val="0"/>
              </a:spcBef>
            </a:pPr>
            <a:r>
              <a:rPr lang="ru-RU" altLang="ru-RU" sz="1400" b="1" dirty="0">
                <a:solidFill>
                  <a:schemeClr val="tx1"/>
                </a:solidFill>
                <a:latin typeface="Karelia" pitchFamily="2" charset="0"/>
              </a:rPr>
              <a:t>41 </a:t>
            </a:r>
            <a:r>
              <a:rPr lang="ru-RU" altLang="ru-RU" sz="1400" b="1" dirty="0" smtClean="0">
                <a:solidFill>
                  <a:schemeClr val="tx1"/>
                </a:solidFill>
                <a:latin typeface="Karelia" pitchFamily="2" charset="0"/>
              </a:rPr>
              <a:t>627 тыс</a:t>
            </a:r>
            <a:r>
              <a:rPr lang="ru-RU" altLang="ru-RU" sz="1400" b="1" dirty="0">
                <a:solidFill>
                  <a:schemeClr val="tx1"/>
                </a:solidFill>
                <a:latin typeface="Karelia" pitchFamily="2" charset="0"/>
              </a:rPr>
              <a:t>. руб.</a:t>
            </a:r>
            <a:endParaRPr lang="ru-RU" altLang="ru-RU" sz="1400" dirty="0">
              <a:solidFill>
                <a:schemeClr val="tx1"/>
              </a:solidFill>
              <a:latin typeface="Karelia" pitchFamily="2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9474" y="2796150"/>
            <a:ext cx="3962242" cy="68919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altLang="ru-RU" sz="1600" b="1" dirty="0">
                <a:solidFill>
                  <a:schemeClr val="tx1"/>
                </a:solidFill>
                <a:latin typeface="Karelia" pitchFamily="2" charset="0"/>
              </a:rPr>
              <a:t>Обеспечение мер пожарной </a:t>
            </a:r>
            <a:r>
              <a:rPr lang="ru-RU" altLang="ru-RU" sz="1600" b="1" dirty="0" smtClean="0">
                <a:solidFill>
                  <a:schemeClr val="tx1"/>
                </a:solidFill>
                <a:latin typeface="Karelia" pitchFamily="2" charset="0"/>
              </a:rPr>
              <a:t>безопасности 112 тыс</a:t>
            </a:r>
            <a:r>
              <a:rPr lang="ru-RU" altLang="ru-RU" sz="1600" b="1" dirty="0">
                <a:solidFill>
                  <a:schemeClr val="tx1"/>
                </a:solidFill>
                <a:latin typeface="Karelia" pitchFamily="2" charset="0"/>
              </a:rPr>
              <a:t>. руб.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543268"/>
            <a:ext cx="2315347" cy="2996952"/>
          </a:xfrm>
          <a:prstGeom prst="rect">
            <a:avLst/>
          </a:prstGeom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361869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687" y="404664"/>
            <a:ext cx="8229600" cy="990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nstantia" panose="02030602050306030303" pitchFamily="18" charset="0"/>
              </a:rPr>
              <a:t>Что такое бюджет?</a:t>
            </a:r>
            <a:endParaRPr lang="ru-RU" sz="3600" dirty="0">
              <a:latin typeface="Constantia" panose="02030602050306030303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203" y="2727903"/>
            <a:ext cx="4318736" cy="24292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953" y="620"/>
            <a:ext cx="896929" cy="1138557"/>
          </a:xfrm>
          <a:prstGeom prst="rect">
            <a:avLst/>
          </a:prstGeom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448477" y="1376734"/>
            <a:ext cx="8642350" cy="7921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9pPr>
          </a:lstStyle>
          <a:p>
            <a:pPr algn="ctr" eaLnBrk="1" hangingPunct="1">
              <a:defRPr/>
            </a:pPr>
            <a:r>
              <a:rPr lang="ru-RU" alt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БЮДЖЕТ </a:t>
            </a:r>
            <a:r>
              <a:rPr lang="ru-RU" altLang="ru-RU" sz="15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50825" y="2157580"/>
            <a:ext cx="2592288" cy="172354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9pPr>
          </a:lstStyle>
          <a:p>
            <a:pPr algn="ctr" eaLnBrk="1" hangingPunct="1">
              <a:defRPr/>
            </a:pPr>
            <a:r>
              <a:rPr lang="ru-RU" alt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ДОХОДЫ</a:t>
            </a:r>
          </a:p>
          <a:p>
            <a:pPr algn="ctr" eaLnBrk="1" hangingPunct="1">
              <a:defRPr/>
            </a:pPr>
            <a:r>
              <a:rPr lang="ru-RU" altLang="ru-RU" sz="15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это поступающие в бюджет денежные средства (налоги юридических и физических лиц, административные платежи и сборы, безвозмездные поступления)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6300788" y="2168897"/>
            <a:ext cx="2520950" cy="1847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r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9pPr>
          </a:lstStyle>
          <a:p>
            <a:pPr algn="ctr" eaLnBrk="1" hangingPunct="1">
              <a:defRPr/>
            </a:pPr>
            <a:r>
              <a:rPr lang="ru-RU" alt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РАСХОДЫ</a:t>
            </a:r>
          </a:p>
          <a:p>
            <a:pPr algn="ctr" eaLnBrk="1" hangingPunct="1">
              <a:defRPr/>
            </a:pPr>
            <a:r>
              <a:rPr lang="ru-RU" altLang="ru-RU" sz="14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это выплачиваемые из бюджета денежные средства (социальные выплаты населению, содержание муниципальных учреждений (образование, ЖКХ, культура и другие) капитальное строительство и другие)</a:t>
            </a: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250825" y="4077072"/>
            <a:ext cx="2305050" cy="1276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9pPr>
          </a:lstStyle>
          <a:p>
            <a:pPr algn="ctr" eaLnBrk="1" hangingPunct="1">
              <a:defRPr/>
            </a:pPr>
            <a:r>
              <a:rPr lang="ru-RU" altLang="ru-RU" sz="15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превышение доходов над расходами образует положительный остаток бюджета</a:t>
            </a:r>
            <a:r>
              <a:rPr lang="ru-RU" alt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ПРОФИЦИТ</a:t>
            </a: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6578387" y="4221088"/>
            <a:ext cx="2376487" cy="1250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_AlternaSh" panose="020B0406020207050204" pitchFamily="34" charset="-52"/>
              </a:defRPr>
            </a:lvl9pPr>
          </a:lstStyle>
          <a:p>
            <a:pPr algn="ctr" eaLnBrk="1" hangingPunct="1">
              <a:defRPr/>
            </a:pPr>
            <a:r>
              <a:rPr lang="ru-RU" altLang="ru-RU" sz="15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если расходная часть бюджета превышает доходную, то бюджет формируется с</a:t>
            </a:r>
          </a:p>
          <a:p>
            <a:pPr algn="ctr" eaLnBrk="1" hangingPunct="1">
              <a:defRPr/>
            </a:pPr>
            <a:r>
              <a:rPr lang="ru-RU" alt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ДЕФИЦИТОМ</a:t>
            </a:r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0" y="5940569"/>
            <a:ext cx="91439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ru-RU" altLang="ru-RU" sz="1600" b="1" dirty="0">
                <a:solidFill>
                  <a:srgbClr val="0070C0"/>
                </a:solidFill>
                <a:latin typeface="Times New Roman" pitchFamily="18" charset="0"/>
                <a:cs typeface="Arial" pitchFamily="34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</a:p>
        </p:txBody>
      </p:sp>
    </p:spTree>
    <p:extLst>
      <p:ext uri="{BB962C8B-B14F-4D97-AF65-F5344CB8AC3E}">
        <p14:creationId xmlns:p14="http://schemas.microsoft.com/office/powerpoint/2010/main" val="291923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5C3FC-6172-405C-9AFC-93072A8D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896" y="571307"/>
            <a:ext cx="7554878" cy="1036809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раздел 0400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«Национальная экономика»</a:t>
            </a:r>
          </a:p>
        </p:txBody>
      </p:sp>
      <p:graphicFrame>
        <p:nvGraphicFramePr>
          <p:cNvPr id="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7505380"/>
              </p:ext>
            </p:extLst>
          </p:nvPr>
        </p:nvGraphicFramePr>
        <p:xfrm>
          <a:off x="115199" y="1608116"/>
          <a:ext cx="6676622" cy="5133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021414"/>
              </p:ext>
            </p:extLst>
          </p:nvPr>
        </p:nvGraphicFramePr>
        <p:xfrm>
          <a:off x="6948469" y="4571355"/>
          <a:ext cx="1929601" cy="1371458"/>
        </p:xfrm>
        <a:graphic>
          <a:graphicData uri="http://schemas.openxmlformats.org/drawingml/2006/table">
            <a:tbl>
              <a:tblPr first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1110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8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15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руб.)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10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46 162</a:t>
                      </a: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10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40 338</a:t>
                      </a: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10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33 602</a:t>
                      </a: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24962"/>
            <a:ext cx="896929" cy="11385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998" y="1870535"/>
            <a:ext cx="230433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14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Файл:Coat of Arms of Kurchatov (Kursk oblast)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294" y="-5600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92071" y="529112"/>
            <a:ext cx="7844106" cy="52362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Constantia" panose="02030602050306030303" pitchFamily="18" charset="0"/>
              </a:rPr>
              <a:t>Муниципальный дорожный фонд</a:t>
            </a:r>
            <a:endParaRPr lang="ru-RU" sz="2800" dirty="0">
              <a:latin typeface="Constantia" panose="02030602050306030303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41313" y="2285653"/>
            <a:ext cx="4038600" cy="3300412"/>
          </a:xfrm>
          <a:prstGeom prst="rect">
            <a:avLst/>
          </a:prstGeom>
          <a:solidFill>
            <a:srgbClr val="FFCC00"/>
          </a:solidFill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buFontTx/>
              <a:buChar char="-"/>
            </a:pPr>
            <a:r>
              <a:rPr lang="ru-RU" altLang="ru-RU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Акцизы на автомобильный бензин, прямогонный бензин, дизельное топливо, моторные масла для дизельных и (или) карбюраторных (инжекторных) двигателей, производимые на территории Российской Федерации, подлежащих зачислению в местный бюджет; </a:t>
            </a:r>
          </a:p>
          <a:p>
            <a:pPr marL="0" indent="0" algn="just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- Субсидии из бюджета Курской области на финансовое обеспечение дорожной деятельности;</a:t>
            </a:r>
          </a:p>
          <a:p>
            <a:pPr marL="0" indent="0" algn="just">
              <a:spcBef>
                <a:spcPct val="0"/>
              </a:spcBef>
              <a:buFont typeface="Arial" pitchFamily="34" charset="0"/>
              <a:buNone/>
            </a:pP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endParaRPr lang="ru-RU" altLang="ru-RU" dirty="0" smtClean="0"/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4859338" y="2285653"/>
            <a:ext cx="4038600" cy="3303587"/>
          </a:xfrm>
          <a:prstGeom prst="rect">
            <a:avLst/>
          </a:prstGeom>
          <a:gradFill>
            <a:gsLst>
              <a:gs pos="49000">
                <a:srgbClr val="FFFF99"/>
              </a:gs>
              <a:gs pos="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-  Выполнение работ по капитальному ремонту, ремонту и содержанию автомобильных дорог общего пользования местного значения и искусственных сооружений на них (включая разработку проектной документации, проведение экспертиз);</a:t>
            </a:r>
          </a:p>
          <a:p>
            <a:pPr marL="0" indent="0" algn="just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- Проектирование, строительство (реконструкция) автомобильных дорог общего пользования местного значения с твердым покрытием и искусственных сооружений на них (включая разработку проектной документации, проведение экспертиз);</a:t>
            </a:r>
          </a:p>
          <a:p>
            <a:pPr marL="0" indent="0" algn="just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- Обустройство автомобильных дорог общего пользования местного значения в целях повышения безопасности дорожного движения.</a:t>
            </a:r>
            <a:endParaRPr lang="ru-RU" altLang="ru-RU" sz="1400" dirty="0">
              <a:latin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381935" y="1345201"/>
            <a:ext cx="14700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400" b="1">
                <a:solidFill>
                  <a:schemeClr val="tx1"/>
                </a:solidFill>
                <a:latin typeface="Times New Roman" panose="02020603050405020304" pitchFamily="18" charset="0"/>
              </a:rPr>
              <a:t>=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 bwMode="auto">
          <a:xfrm>
            <a:off x="135497" y="5635338"/>
            <a:ext cx="8791127" cy="1143000"/>
          </a:xfrm>
          <a:prstGeom prst="roundRect">
            <a:avLst/>
          </a:prstGeom>
          <a:solidFill>
            <a:srgbClr val="99FFCC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sz="1100" b="1" dirty="0" smtClean="0"/>
              <a:t> Решение Курчатовской городской Думы от 09.07.2013 N 52 "</a:t>
            </a:r>
            <a:r>
              <a:rPr lang="ru-RU" sz="1100" b="1" dirty="0"/>
              <a:t>О создании дорожного фонда муниципального образования "Город Курчатов" Курской области и утверждении порядка формирования и использования бюджетных ассигнований дорожного фонда муниципального образования "Город Курчатов" Курской </a:t>
            </a:r>
            <a:r>
              <a:rPr lang="ru-RU" sz="1100" b="1" dirty="0" smtClean="0"/>
              <a:t>области".</a:t>
            </a:r>
            <a:endParaRPr lang="ru-RU" sz="1100" b="1" dirty="0"/>
          </a:p>
          <a:p>
            <a:pPr algn="just">
              <a:defRPr/>
            </a:pPr>
            <a:endParaRPr lang="ru-RU" sz="11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51960" y="1245896"/>
            <a:ext cx="3962242" cy="97786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  <a:cs typeface="Times New Roman" panose="02020603050405020304" pitchFamily="18" charset="0"/>
              </a:rPr>
              <a:t>«Расходы дорожного фонда</a:t>
            </a:r>
            <a:endParaRPr lang="ru-RU" altLang="ru-RU" sz="1600" b="1" dirty="0">
              <a:solidFill>
                <a:srgbClr val="C00000"/>
              </a:solidFill>
              <a:latin typeface="Karelia" pitchFamily="2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0393" y="1275167"/>
            <a:ext cx="3960440" cy="905860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altLang="ru-RU" sz="1600" b="1" dirty="0" smtClean="0">
                <a:solidFill>
                  <a:schemeClr val="tx1"/>
                </a:solidFill>
                <a:latin typeface="Karelia" pitchFamily="2" charset="0"/>
              </a:rPr>
              <a:t>Доходы дорожного фонда</a:t>
            </a:r>
            <a:endParaRPr lang="ru-RU" altLang="ru-RU" sz="1600" dirty="0">
              <a:solidFill>
                <a:srgbClr val="C00000"/>
              </a:solidFill>
              <a:latin typeface="Karelia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40833" y="1412776"/>
            <a:ext cx="511127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=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0962" name="Picture 2" descr="https://chusokrug.ru/upload/chusovskoy/sites/default/files/files/2019/clip_art/%D0%A0%D0%95%D0%9C%D0%9E%D0%9D%D0%A2%20%D0%94%D0%9E%D0%A0%D0%9E%D0%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37" y="450912"/>
            <a:ext cx="1028800" cy="7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16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5C3FC-6172-405C-9AFC-93072A8D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04665"/>
            <a:ext cx="7554878" cy="1152128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раздел 0500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«Жилищно-коммунальное хозяйство»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0484248"/>
              </p:ext>
            </p:extLst>
          </p:nvPr>
        </p:nvGraphicFramePr>
        <p:xfrm>
          <a:off x="172992" y="1556794"/>
          <a:ext cx="6490117" cy="4824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490475"/>
              </p:ext>
            </p:extLst>
          </p:nvPr>
        </p:nvGraphicFramePr>
        <p:xfrm>
          <a:off x="6782078" y="1556793"/>
          <a:ext cx="2192539" cy="1541060"/>
        </p:xfrm>
        <a:graphic>
          <a:graphicData uri="http://schemas.openxmlformats.org/drawingml/2006/table">
            <a:tbl>
              <a:tblPr first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1261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199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руб.)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68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247 461</a:t>
                      </a: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68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207 311</a:t>
                      </a: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68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152 496</a:t>
                      </a: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147" y="13859"/>
            <a:ext cx="896929" cy="11385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696" y="3097853"/>
            <a:ext cx="3102365" cy="364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44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асходы на социально-культурную сферу в республике превысили прошлогодний п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947" y="435117"/>
            <a:ext cx="2195736" cy="123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127540835"/>
              </p:ext>
            </p:extLst>
          </p:nvPr>
        </p:nvGraphicFramePr>
        <p:xfrm>
          <a:off x="1247447" y="801659"/>
          <a:ext cx="6617686" cy="4752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4" name="Picture 1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3" r="12909"/>
          <a:stretch>
            <a:fillRect/>
          </a:stretch>
        </p:blipFill>
        <p:spPr bwMode="auto">
          <a:xfrm>
            <a:off x="6674528" y="5830666"/>
            <a:ext cx="97360" cy="91468"/>
          </a:xfrm>
          <a:prstGeom prst="rect">
            <a:avLst/>
          </a:prstGeom>
          <a:noFill/>
          <a:ln>
            <a:noFill/>
          </a:ln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2068"/>
            <a:ext cx="5554960" cy="9906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Constantia" panose="02030602050306030303" pitchFamily="18" charset="0"/>
              </a:rPr>
              <a:t>Социально-культурная сфера</a:t>
            </a:r>
            <a:endParaRPr lang="ru-RU" sz="3600" dirty="0">
              <a:latin typeface="Constantia" panose="02030602050306030303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-11911"/>
            <a:ext cx="896929" cy="1138557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115616" y="5554189"/>
            <a:ext cx="7160212" cy="1245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города Курчатова на 2025 год и на плановый период 2026 и 2027 годов сохраняют социальную направленность. В структуре расходов проекта бюджета города Курчатова объем средств на социально-культурную сферу составляет: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2025 год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1 384 021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2026 год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1 221 573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2027 год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1 205 129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53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3" descr="https://st.depositphotos.com/2655149/4241/i/950/depositphotos_42415043-stock-photo-school-supplies-and-glo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5"/>
            <a:ext cx="9144000" cy="64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0" descr="Файл:Coat of Arms of Kurchatov (Kursk oblast)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280" y="0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92071" y="313088"/>
            <a:ext cx="7844106" cy="9556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Constantia" panose="02030602050306030303" pitchFamily="18" charset="0"/>
              </a:rPr>
              <a:t>Расходы на образование на 2025-2027 годы</a:t>
            </a:r>
            <a:endParaRPr lang="ru-RU" sz="2800" dirty="0">
              <a:latin typeface="Constantia" panose="02030602050306030303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413729"/>
              </p:ext>
            </p:extLst>
          </p:nvPr>
        </p:nvGraphicFramePr>
        <p:xfrm>
          <a:off x="6012161" y="1166272"/>
          <a:ext cx="3046648" cy="2403137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58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24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616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Период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(тыс. руб.)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565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2025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1 007 592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65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2026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858 570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65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2027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857 138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096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5C3FC-6172-405C-9AFC-93072A8D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29162"/>
            <a:ext cx="7554878" cy="1127630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раздел 0700 «Образование»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5235038"/>
              </p:ext>
            </p:extLst>
          </p:nvPr>
        </p:nvGraphicFramePr>
        <p:xfrm>
          <a:off x="203041" y="1700808"/>
          <a:ext cx="6676622" cy="4845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18820"/>
              </p:ext>
            </p:extLst>
          </p:nvPr>
        </p:nvGraphicFramePr>
        <p:xfrm>
          <a:off x="7092280" y="4221087"/>
          <a:ext cx="2004622" cy="1766876"/>
        </p:xfrm>
        <a:graphic>
          <a:graphicData uri="http://schemas.openxmlformats.org/drawingml/2006/table">
            <a:tbl>
              <a:tblPr first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{3C2FFA5D-87B4-456A-9821-1D502468CF0F}</a:tableStyleId>
              </a:tblPr>
              <a:tblGrid>
                <a:gridCol w="1153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644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1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руб.)</a:t>
                      </a: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20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1 007 592</a:t>
                      </a: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858 570</a:t>
                      </a: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67" marR="68567" marT="34319" marB="34319" anchor="ctr" horzOverflow="overflow"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857 138</a:t>
                      </a:r>
                    </a:p>
                  </a:txBody>
                  <a:tcPr marL="68567" marR="68567" marT="34319" marB="34319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663" y="2664616"/>
            <a:ext cx="2227421" cy="16463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605" y="0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6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38223"/>
            <a:ext cx="1952697" cy="148727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3103391"/>
            <a:ext cx="1884878" cy="116425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Общее и дополнительное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</a:rPr>
              <a:t>образование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4" y="4437113"/>
            <a:ext cx="1881767" cy="10993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Молодежная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политика и оздоровление детей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504" y="5705886"/>
            <a:ext cx="1896790" cy="96347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Другие вопросы  в области образования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12293" y="1484783"/>
            <a:ext cx="6531566" cy="14941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1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содержание детских  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</a:rPr>
              <a:t>дошкольных образовательных организаций</a:t>
            </a:r>
          </a:p>
          <a:p>
            <a:pPr eaLnBrk="1" hangingPunct="1">
              <a:defRPr/>
            </a:pP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 Расходы на проведение капитального ремонта 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</a:rPr>
              <a:t>дошкольных образовательных учреждений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</a:rPr>
              <a:t>Расходы на  бесплатное содержание детей из малообеспеченных семей</a:t>
            </a:r>
            <a:r>
              <a:rPr lang="ru-RU" sz="1400" b="1" dirty="0" smtClean="0">
                <a:latin typeface="Times New Roman" pitchFamily="18" charset="0"/>
              </a:rPr>
              <a:t>, детей  с психическими отклонениями в развитии, детей-инвалидов, детей, оставшихся без попечения родителей в детских садах, детей добровольцев и мобилизованных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12706" y="3105540"/>
            <a:ext cx="6531368" cy="11875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1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Расходы на содержание и ремонт  школ, гимназий и лицея города </a:t>
            </a:r>
          </a:p>
          <a:p>
            <a:pPr eaLnBrk="1" hangingPunct="1">
              <a:defRPr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*Организация бесплатного питания  детей из малообеспеченных и многодетных семей, детей добровольцев и мобилизованных</a:t>
            </a:r>
          </a:p>
          <a:p>
            <a:pPr eaLnBrk="1" hangingPunct="1">
              <a:defRPr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 Расходы на дополнительное образование детей (кружки , секции)</a:t>
            </a:r>
          </a:p>
          <a:p>
            <a:pPr eaLnBrk="1" hangingPunct="1">
              <a:defRPr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itchFamily="18" charset="0"/>
              </a:rPr>
              <a:t>* Выплата стипендий  одаренным детям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12706" y="4437112"/>
            <a:ext cx="6528798" cy="109931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*Предоставление бесплатных  санаторно-курортных путевок, организация отдыха  детей на летних площадках </a:t>
            </a:r>
          </a:p>
          <a:p>
            <a:pPr eaLnBrk="1" hangingPunct="1">
              <a:defRPr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*Расходы на трудоустройство учащихся школ в летнее время</a:t>
            </a:r>
          </a:p>
          <a:p>
            <a:pPr eaLnBrk="1" hangingPunct="1">
              <a:defRPr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*Расходы на мероприятия в области молодежной политики, которые были направлены на приобретение кубков, медалей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20018" y="5696134"/>
            <a:ext cx="6528798" cy="901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*Расходы  на содержание Комитета образования г. Курчатова, централизованной бухгалтерии учреждений образования, 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</a:rPr>
              <a:t>центра развития образования                                                                                                         *Расходы на первичные меры пожарной безопасности в области образования</a:t>
            </a:r>
            <a:endParaRPr lang="ru-RU" sz="1400" dirty="0" smtClean="0">
              <a:latin typeface="Times New Roman" pitchFamily="18" charset="0"/>
            </a:endParaRPr>
          </a:p>
        </p:txBody>
      </p:sp>
      <p:sp>
        <p:nvSpPr>
          <p:cNvPr id="13" name="AutoShape 21" descr="https://46.xn--b1aew.xn--p1ai/upload/site49/document_images/Izobrazhenie_256-800x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_AlternaSh" panose="020B0406020207050204" pitchFamily="34" charset="-52"/>
            </a:endParaRPr>
          </a:p>
        </p:txBody>
      </p:sp>
      <p:pic>
        <p:nvPicPr>
          <p:cNvPr id="14" name="Picture 10" descr="Файл:Coat of Arms of Kurchatov (Kursk oblast)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796" y="76936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 descr="Файл:Coat of Arms of Kurchatov (Kursk oblast)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796" y="76936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492071" y="313088"/>
            <a:ext cx="7844106" cy="9556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Constantia" panose="02030602050306030303" pitchFamily="18" charset="0"/>
              </a:rPr>
              <a:t>Основные направления в образовании, финансируемые из средств городского бюджета</a:t>
            </a:r>
            <a:endParaRPr lang="ru-RU" sz="28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8254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Rectangle 21"/>
          <p:cNvSpPr>
            <a:spLocks noChangeArrowheads="1"/>
          </p:cNvSpPr>
          <p:nvPr/>
        </p:nvSpPr>
        <p:spPr bwMode="auto">
          <a:xfrm>
            <a:off x="5948363" y="4051300"/>
            <a:ext cx="3457575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Tx/>
              <a:buNone/>
            </a:pPr>
            <a:endParaRPr lang="ru-RU" altLang="ru-RU" sz="1600" b="1" dirty="0">
              <a:latin typeface="Times New Roman" panose="02020603050405020304" pitchFamily="18" charset="0"/>
            </a:endParaRPr>
          </a:p>
        </p:txBody>
      </p:sp>
      <p:sp>
        <p:nvSpPr>
          <p:cNvPr id="14349" name="AutoShape 21" descr="https://46.xn--b1aew.xn--p1ai/upload/site49/document_images/Izobrazhenie_256-800x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_AlternaSh" panose="020B0406020207050204" pitchFamily="34" charset="-52"/>
            </a:endParaRPr>
          </a:p>
        </p:txBody>
      </p:sp>
      <p:pic>
        <p:nvPicPr>
          <p:cNvPr id="14366" name="Picture 38" descr="https://avatars.mds.yandex.net/get-zen_doc/1572663/pub_60fd96753b939a51fac5a621_60fd9915e259b71e1402740d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608" y="1656689"/>
            <a:ext cx="5032252" cy="4579089"/>
          </a:xfrm>
          <a:prstGeom prst="rect">
            <a:avLst/>
          </a:prstGeom>
          <a:noFill/>
          <a:ln>
            <a:noFill/>
          </a:ln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0" descr="Файл:Coat of Arms of Kurchatov (Kursk oblast)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2" y="7937"/>
            <a:ext cx="827088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92071" y="313088"/>
            <a:ext cx="7844106" cy="9556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Constantia" panose="02030602050306030303" pitchFamily="18" charset="0"/>
              </a:rPr>
              <a:t>В городе Курчатове оказание услуг в сфере образования осуществляют:</a:t>
            </a:r>
            <a:endParaRPr lang="ru-RU" sz="2800" dirty="0">
              <a:latin typeface="Constantia" panose="02030602050306030303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80340" y="5790955"/>
            <a:ext cx="3970590" cy="905860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МКУ «Центр развития образования» города Курчатова</a:t>
            </a:r>
            <a:endParaRPr lang="ru-RU" altLang="ru-RU" sz="16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80340" y="3576606"/>
            <a:ext cx="3962242" cy="97786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2 учреждения дополнительного образования</a:t>
            </a:r>
            <a:endParaRPr lang="ru-RU" altLang="ru-RU" sz="16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47027" y="1484721"/>
            <a:ext cx="3960440" cy="905860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 algn="ctr">
              <a:lnSpc>
                <a:spcPct val="80000"/>
              </a:lnSpc>
              <a:spcBef>
                <a:spcPct val="20000"/>
              </a:spcBef>
              <a:buClr>
                <a:srgbClr val="7E97AD"/>
              </a:buClr>
              <a:buSzPct val="85000"/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9 дошкольных учреждений</a:t>
            </a:r>
            <a:endParaRPr lang="ru-RU" altLang="ru-RU" sz="16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45225" y="2485617"/>
            <a:ext cx="3962242" cy="977868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7 общеобразовательных учреждений</a:t>
            </a:r>
            <a:endParaRPr lang="ru-RU" altLang="ru-RU" sz="16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80340" y="4674962"/>
            <a:ext cx="3970590" cy="90586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МКУ «Централизованная бухгалтерия учреждений образования»</a:t>
            </a:r>
            <a:endParaRPr lang="ru-RU" altLang="ru-RU" sz="1600" b="1" dirty="0">
              <a:solidFill>
                <a:srgbClr val="000000"/>
              </a:solidFill>
              <a:latin typeface="Kareli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71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0" descr="C:\Users\admin\Desktop\1649275570_63-vsegda-pomnim-com-p-kurchatov-vodokhranilishche-plyazh-foto-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59" y="3999552"/>
            <a:ext cx="3696345" cy="2773537"/>
          </a:xfrm>
          <a:prstGeom prst="rect">
            <a:avLst/>
          </a:prstGeom>
          <a:noFill/>
          <a:ln>
            <a:noFill/>
          </a:ln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565150" y="1121300"/>
            <a:ext cx="8177212" cy="826666"/>
          </a:xfrm>
          <a:prstGeom prst="rect">
            <a:avLst/>
          </a:prstGeom>
          <a:gradFill rotWithShape="1">
            <a:gsLst>
              <a:gs pos="0">
                <a:schemeClr val="accent4">
                  <a:tint val="70000"/>
                  <a:satMod val="130000"/>
                </a:schemeClr>
              </a:gs>
              <a:gs pos="43000">
                <a:schemeClr val="accent4">
                  <a:tint val="44000"/>
                  <a:satMod val="165000"/>
                </a:schemeClr>
              </a:gs>
              <a:gs pos="93000">
                <a:schemeClr val="accent4">
                  <a:tint val="15000"/>
                  <a:satMod val="165000"/>
                </a:schemeClr>
              </a:gs>
              <a:gs pos="100000">
                <a:schemeClr val="accent4">
                  <a:tint val="5000"/>
                  <a:satMod val="250000"/>
                </a:schemeClr>
              </a:gs>
            </a:gsLst>
            <a:path path="circle">
              <a:fillToRect l="50000" t="130000" r="50000" b="-30000"/>
            </a:path>
          </a:gradFill>
          <a:ln w="9525" cap="flat" cmpd="sng" algn="ctr">
            <a:solidFill>
              <a:schemeClr val="accent4">
                <a:shade val="50000"/>
                <a:satMod val="103000"/>
              </a:schemeClr>
            </a:solidFill>
            <a:prstDash val="solid"/>
            <a:miter lim="800000"/>
            <a:headEnd/>
            <a:tailEnd/>
          </a:ln>
          <a:effectLst>
            <a:outerShdw blurRad="57150" dist="38100" dir="5400000" algn="ctr" rotWithShape="0">
              <a:schemeClr val="accent4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0" tIns="45720" rIns="18288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услуг в сфере культуры,</a:t>
            </a:r>
          </a:p>
          <a:p>
            <a:pPr marL="0" indent="0" algn="ctr">
              <a:lnSpc>
                <a:spcPct val="9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кинематографии в городе Курчатов осуществляют: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3022402" y="2494037"/>
            <a:ext cx="901700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4047456" y="2257708"/>
            <a:ext cx="50965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МКУК «Центральная библиотечная система» города Курчатова Курской области</a:t>
            </a:r>
            <a:endParaRPr lang="ru-RU" altLang="ru-RU" sz="14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8" name="Стрелка вправо 7"/>
          <p:cNvSpPr>
            <a:spLocks noChangeArrowheads="1"/>
          </p:cNvSpPr>
          <p:nvPr/>
        </p:nvSpPr>
        <p:spPr bwMode="auto">
          <a:xfrm flipV="1">
            <a:off x="3022402" y="2751530"/>
            <a:ext cx="901700" cy="142875"/>
          </a:xfrm>
          <a:prstGeom prst="rightArrow">
            <a:avLst>
              <a:gd name="adj1" fmla="val 50000"/>
              <a:gd name="adj2" fmla="val 46077"/>
            </a:avLst>
          </a:prstGeom>
          <a:solidFill>
            <a:schemeClr val="accent1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4028538" y="2686113"/>
            <a:ext cx="39608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МКУК «Молодежный центр «Комсомолец»</a:t>
            </a:r>
            <a:endParaRPr lang="ru-RU" altLang="ru-RU" sz="14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4" name="AutoShape 22" descr="https://kpravda.ru/wp-content/uploads/2020/09/24j5eowcb4g-2048x11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_AlternaSh" panose="020B0406020207050204" pitchFamily="34" charset="-52"/>
            </a:endParaRPr>
          </a:p>
        </p:txBody>
      </p:sp>
      <p:sp>
        <p:nvSpPr>
          <p:cNvPr id="15" name="AutoShape 24" descr="https://kpravda.ru/wp-content/uploads/2020/09/24j5eowcb4g-2048x1154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_AlternaSh" panose="020B0406020207050204" pitchFamily="34" charset="-52"/>
            </a:endParaRPr>
          </a:p>
        </p:txBody>
      </p:sp>
      <p:pic>
        <p:nvPicPr>
          <p:cNvPr id="17" name="Picture 21" descr="C:\Users\admin\Desktop\n19_81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800" y="3248152"/>
            <a:ext cx="3875912" cy="2584355"/>
          </a:xfrm>
          <a:prstGeom prst="rect">
            <a:avLst/>
          </a:prstGeom>
          <a:noFill/>
          <a:ln>
            <a:noFill/>
          </a:ln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2" descr="Файл:Coat of Arms of Kurchatov (Kursk oblast)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725" y="-32564"/>
            <a:ext cx="803275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0" y="335046"/>
            <a:ext cx="9143999" cy="78969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Constantia" panose="02030602050306030303" pitchFamily="18" charset="0"/>
              </a:rPr>
              <a:t>Расходы на культуру</a:t>
            </a:r>
            <a:endParaRPr lang="ru-RU" dirty="0">
              <a:latin typeface="Constantia" panose="02030602050306030303" pitchFamily="18" charset="0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967563"/>
              </p:ext>
            </p:extLst>
          </p:nvPr>
        </p:nvGraphicFramePr>
        <p:xfrm>
          <a:off x="5998776" y="4312299"/>
          <a:ext cx="3024336" cy="2399234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740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507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Период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Сумма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(тыс. руб.)</a:t>
                      </a: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2025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108 527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2" marR="91422" marT="45745" marB="45745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2026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104 905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2" marR="91422" marT="45745" marB="45745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47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2027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3" marR="91423" marT="45759" marB="45759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103 886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0253F"/>
                        </a:solidFill>
                        <a:effectLst/>
                        <a:latin typeface="Karelia" pitchFamily="2" charset="0"/>
                        <a:cs typeface="Times New Roman" pitchFamily="18" charset="0"/>
                      </a:endParaRPr>
                    </a:p>
                  </a:txBody>
                  <a:tcPr marL="91422" marR="91422" marT="45745" marB="45745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Скругленный прямоугольник 23"/>
          <p:cNvSpPr/>
          <p:nvPr/>
        </p:nvSpPr>
        <p:spPr>
          <a:xfrm>
            <a:off x="884039" y="2272869"/>
            <a:ext cx="2015009" cy="1194511"/>
          </a:xfrm>
          <a:prstGeom prst="roundRect">
            <a:avLst/>
          </a:prstGeom>
          <a:solidFill>
            <a:srgbClr val="CCC6C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учреждения культуры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677640" y="1916633"/>
            <a:ext cx="446088" cy="6877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 вправо 19"/>
          <p:cNvSpPr>
            <a:spLocks noChangeArrowheads="1"/>
          </p:cNvSpPr>
          <p:nvPr/>
        </p:nvSpPr>
        <p:spPr bwMode="auto">
          <a:xfrm flipV="1">
            <a:off x="3022402" y="2997363"/>
            <a:ext cx="901700" cy="142875"/>
          </a:xfrm>
          <a:prstGeom prst="rightArrow">
            <a:avLst>
              <a:gd name="adj1" fmla="val 50000"/>
              <a:gd name="adj2" fmla="val 46077"/>
            </a:avLst>
          </a:prstGeom>
          <a:solidFill>
            <a:schemeClr val="accent1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21" name="Стрелка вправо 20"/>
          <p:cNvSpPr>
            <a:spLocks noChangeArrowheads="1"/>
          </p:cNvSpPr>
          <p:nvPr/>
        </p:nvSpPr>
        <p:spPr bwMode="auto">
          <a:xfrm flipV="1">
            <a:off x="3022402" y="3212976"/>
            <a:ext cx="901700" cy="142875"/>
          </a:xfrm>
          <a:prstGeom prst="rightArrow">
            <a:avLst>
              <a:gd name="adj1" fmla="val 50000"/>
              <a:gd name="adj2" fmla="val 46077"/>
            </a:avLst>
          </a:prstGeom>
          <a:solidFill>
            <a:schemeClr val="accent1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22" name="TextBox 10"/>
          <p:cNvSpPr txBox="1">
            <a:spLocks noChangeArrowheads="1"/>
          </p:cNvSpPr>
          <p:nvPr/>
        </p:nvSpPr>
        <p:spPr bwMode="auto">
          <a:xfrm>
            <a:off x="4047456" y="2931572"/>
            <a:ext cx="24486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МАУК «Дворец культуры»</a:t>
            </a:r>
            <a:endParaRPr lang="ru-RU" altLang="ru-RU" sz="14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25" name="TextBox 10"/>
          <p:cNvSpPr txBox="1">
            <a:spLocks noChangeArrowheads="1"/>
          </p:cNvSpPr>
          <p:nvPr/>
        </p:nvSpPr>
        <p:spPr bwMode="auto">
          <a:xfrm>
            <a:off x="4047456" y="3159603"/>
            <a:ext cx="43598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МАУ «Парк культуры и отдыха «Теплый берег»</a:t>
            </a:r>
            <a:endParaRPr lang="ru-RU" altLang="ru-RU" sz="14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6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359442"/>
            <a:ext cx="8100392" cy="7653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dirty="0" smtClean="0">
                <a:latin typeface="Constantia" panose="02030602050306030303" pitchFamily="18" charset="0"/>
                <a:cs typeface="Times New Roman" pitchFamily="18" charset="0"/>
              </a:rPr>
              <a:t>Расходы на организацию мероприятий по обращению с животными без владельцев за счет средств областного бюджета</a:t>
            </a:r>
            <a:endParaRPr lang="ru-RU" dirty="0">
              <a:latin typeface="Constantia" panose="0203060205030603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0"/>
            <a:ext cx="896929" cy="11385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4870" y="6453336"/>
            <a:ext cx="8107896" cy="369332"/>
          </a:xfrm>
          <a:prstGeom prst="rect">
            <a:avLst/>
          </a:prstGeom>
          <a:noFill/>
          <a:ln w="100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arelia" pitchFamily="2" charset="0"/>
              </a:rPr>
              <a:t>Объем расходов составит  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Karelia" pitchFamily="2" charset="0"/>
              </a:rPr>
              <a:t>в 2025-2027 гг. –  по 609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Karelia" pitchFamily="2" charset="0"/>
              </a:rPr>
              <a:t>тыс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Karelia" pitchFamily="2" charset="0"/>
              </a:rPr>
              <a:t>. руб. ежегодно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51519" y="1022133"/>
            <a:ext cx="4536505" cy="540538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 включает в себя: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отлов животных без владельца с видеосъемкой процесса отлова,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транспортировка в приют, содержание на карантине (10 дней),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лечение в случае необходимости, вакцинация от бешенства,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от паразитов,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стерилизация женских особей,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послеоперационный уход 10 дней,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маркирование (мечение) неснимаемыми метками и учет данных о маркировании,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транспортировка животных к месту прежнего обитания или передача на содержание новым владельцам,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животных, возврат которых в среду обитания невозможен, до наступления естественной смерти,</a:t>
            </a:r>
          </a:p>
          <a:p>
            <a:pPr marL="285750" indent="-285750">
              <a:buFontTx/>
              <a:buChar char="-"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мерщвление (эвтаназия) строго в случае, установленном ч. 11 ст. 16 ФЗ-498,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утилизация биологических отходов.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kgkh.syzran.ru/wp-content/uploads/2021/10/sobaka-s-zheltoj-birkoj-na-uh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013" y="1497999"/>
            <a:ext cx="4032448" cy="2688298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инолог рассказал, на что обратить внимание при выборе собаки в приюте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033" y="3972009"/>
            <a:ext cx="3852428" cy="2568286"/>
          </a:xfrm>
          <a:prstGeom prst="rect">
            <a:avLst/>
          </a:prstGeom>
          <a:noFill/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27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608" y="698030"/>
            <a:ext cx="7433043" cy="114590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Основные </a:t>
            </a:r>
            <a:r>
              <a:rPr lang="ru-RU" dirty="0">
                <a:solidFill>
                  <a:srgbClr val="0070C0"/>
                </a:solidFill>
                <a:latin typeface="Constantia" panose="02030602050306030303" pitchFamily="18" charset="0"/>
              </a:rPr>
              <a:t>характеристики </a:t>
            </a:r>
            <a:r>
              <a:rPr lang="ru-RU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бюджета</a:t>
            </a:r>
            <a:endParaRPr lang="ru-RU" dirty="0">
              <a:solidFill>
                <a:srgbClr val="0070C0"/>
              </a:solidFill>
              <a:latin typeface="Constantia" panose="02030602050306030303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363876" y="2766185"/>
            <a:ext cx="1864519" cy="63579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Бюджет семьи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363876" y="3473416"/>
            <a:ext cx="1864519" cy="62865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Бюджет страны</a:t>
            </a:r>
          </a:p>
        </p:txBody>
      </p:sp>
      <p:sp>
        <p:nvSpPr>
          <p:cNvPr id="37" name="Стрелка вниз 36"/>
          <p:cNvSpPr/>
          <p:nvPr/>
        </p:nvSpPr>
        <p:spPr>
          <a:xfrm>
            <a:off x="5812218" y="3466979"/>
            <a:ext cx="335756" cy="307181"/>
          </a:xfrm>
          <a:prstGeom prst="downArrow">
            <a:avLst>
              <a:gd name="adj1" fmla="val 50000"/>
              <a:gd name="adj2" fmla="val 44872"/>
            </a:avLst>
          </a:prstGeom>
          <a:gradFill>
            <a:gsLst>
              <a:gs pos="0">
                <a:schemeClr val="bg2">
                  <a:tint val="96000"/>
                  <a:shade val="100000"/>
                  <a:hueMod val="270000"/>
                  <a:satMod val="200000"/>
                  <a:lumMod val="128000"/>
                </a:schemeClr>
              </a:gs>
              <a:gs pos="80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44000"/>
                  <a:satMod val="200000"/>
                  <a:lumMod val="69000"/>
                </a:schemeClr>
              </a:gs>
            </a:gsLst>
            <a:lin ang="252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43" name="Прямоугольник 42"/>
          <p:cNvSpPr/>
          <p:nvPr/>
        </p:nvSpPr>
        <p:spPr>
          <a:xfrm>
            <a:off x="1376617" y="5200749"/>
            <a:ext cx="1771650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233992" y="5200749"/>
            <a:ext cx="2721769" cy="2760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012911" y="5206181"/>
            <a:ext cx="2467010" cy="27146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75" dirty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691195" y="2388803"/>
            <a:ext cx="2536610" cy="325445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374351" y="2384759"/>
            <a:ext cx="2114897" cy="31713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</a:p>
        </p:txBody>
      </p:sp>
      <p:sp>
        <p:nvSpPr>
          <p:cNvPr id="47" name="Стрелка вниз 46"/>
          <p:cNvSpPr/>
          <p:nvPr/>
        </p:nvSpPr>
        <p:spPr>
          <a:xfrm rot="10800000">
            <a:off x="5812218" y="3803314"/>
            <a:ext cx="335756" cy="307181"/>
          </a:xfrm>
          <a:prstGeom prst="downArrow">
            <a:avLst>
              <a:gd name="adj1" fmla="val 50000"/>
              <a:gd name="adj2" fmla="val 44872"/>
            </a:avLst>
          </a:prstGeom>
          <a:gradFill>
            <a:gsLst>
              <a:gs pos="0">
                <a:schemeClr val="bg2">
                  <a:tint val="96000"/>
                  <a:shade val="100000"/>
                  <a:hueMod val="270000"/>
                  <a:satMod val="200000"/>
                  <a:lumMod val="128000"/>
                </a:schemeClr>
              </a:gs>
              <a:gs pos="80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44000"/>
                  <a:satMod val="200000"/>
                  <a:lumMod val="69000"/>
                </a:schemeClr>
              </a:gs>
            </a:gsLst>
            <a:lin ang="252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48" name="Стрелка вниз 47"/>
          <p:cNvSpPr/>
          <p:nvPr/>
        </p:nvSpPr>
        <p:spPr>
          <a:xfrm rot="10800000">
            <a:off x="8132683" y="3466979"/>
            <a:ext cx="335756" cy="307181"/>
          </a:xfrm>
          <a:prstGeom prst="downArrow">
            <a:avLst>
              <a:gd name="adj1" fmla="val 50000"/>
              <a:gd name="adj2" fmla="val 44872"/>
            </a:avLst>
          </a:prstGeom>
          <a:gradFill>
            <a:gsLst>
              <a:gs pos="0">
                <a:schemeClr val="bg2">
                  <a:tint val="96000"/>
                  <a:shade val="100000"/>
                  <a:hueMod val="270000"/>
                  <a:satMod val="200000"/>
                  <a:lumMod val="128000"/>
                </a:schemeClr>
              </a:gs>
              <a:gs pos="80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44000"/>
                  <a:satMod val="200000"/>
                  <a:lumMod val="69000"/>
                </a:schemeClr>
              </a:gs>
            </a:gsLst>
            <a:lin ang="252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49" name="Стрелка вниз 48"/>
          <p:cNvSpPr/>
          <p:nvPr/>
        </p:nvSpPr>
        <p:spPr>
          <a:xfrm>
            <a:off x="8132683" y="3815671"/>
            <a:ext cx="335756" cy="307181"/>
          </a:xfrm>
          <a:prstGeom prst="downArrow">
            <a:avLst>
              <a:gd name="adj1" fmla="val 50000"/>
              <a:gd name="adj2" fmla="val 44872"/>
            </a:avLst>
          </a:prstGeom>
          <a:gradFill>
            <a:gsLst>
              <a:gs pos="0">
                <a:schemeClr val="bg2">
                  <a:tint val="96000"/>
                  <a:shade val="100000"/>
                  <a:hueMod val="270000"/>
                  <a:satMod val="200000"/>
                  <a:lumMod val="128000"/>
                </a:schemeClr>
              </a:gs>
              <a:gs pos="80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44000"/>
                  <a:satMod val="200000"/>
                  <a:lumMod val="69000"/>
                </a:schemeClr>
              </a:gs>
            </a:gsLst>
            <a:lin ang="252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52" name="Стрелка вниз 51"/>
          <p:cNvSpPr/>
          <p:nvPr/>
        </p:nvSpPr>
        <p:spPr>
          <a:xfrm rot="10800000">
            <a:off x="8126853" y="2766215"/>
            <a:ext cx="335756" cy="307181"/>
          </a:xfrm>
          <a:prstGeom prst="downArrow">
            <a:avLst>
              <a:gd name="adj1" fmla="val 50000"/>
              <a:gd name="adj2" fmla="val 44872"/>
            </a:avLst>
          </a:prstGeom>
          <a:gradFill>
            <a:gsLst>
              <a:gs pos="0">
                <a:schemeClr val="bg2">
                  <a:tint val="96000"/>
                  <a:shade val="100000"/>
                  <a:hueMod val="270000"/>
                  <a:satMod val="200000"/>
                  <a:lumMod val="128000"/>
                </a:schemeClr>
              </a:gs>
              <a:gs pos="80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44000"/>
                  <a:satMod val="200000"/>
                  <a:lumMod val="69000"/>
                </a:schemeClr>
              </a:gs>
            </a:gsLst>
            <a:lin ang="252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53" name="Стрелка вниз 52"/>
          <p:cNvSpPr/>
          <p:nvPr/>
        </p:nvSpPr>
        <p:spPr>
          <a:xfrm>
            <a:off x="8126853" y="3114907"/>
            <a:ext cx="335756" cy="307181"/>
          </a:xfrm>
          <a:prstGeom prst="downArrow">
            <a:avLst>
              <a:gd name="adj1" fmla="val 50000"/>
              <a:gd name="adj2" fmla="val 44872"/>
            </a:avLst>
          </a:prstGeom>
          <a:gradFill>
            <a:gsLst>
              <a:gs pos="0">
                <a:schemeClr val="bg2">
                  <a:tint val="96000"/>
                  <a:shade val="100000"/>
                  <a:hueMod val="270000"/>
                  <a:satMod val="200000"/>
                  <a:lumMod val="128000"/>
                </a:schemeClr>
              </a:gs>
              <a:gs pos="80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44000"/>
                  <a:satMod val="200000"/>
                  <a:lumMod val="69000"/>
                </a:schemeClr>
              </a:gs>
            </a:gsLst>
            <a:lin ang="252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56" name="Стрелка вниз 55"/>
          <p:cNvSpPr/>
          <p:nvPr/>
        </p:nvSpPr>
        <p:spPr>
          <a:xfrm>
            <a:off x="5812217" y="2754624"/>
            <a:ext cx="335756" cy="307181"/>
          </a:xfrm>
          <a:prstGeom prst="downArrow">
            <a:avLst>
              <a:gd name="adj1" fmla="val 50000"/>
              <a:gd name="adj2" fmla="val 44872"/>
            </a:avLst>
          </a:prstGeom>
          <a:gradFill>
            <a:gsLst>
              <a:gs pos="0">
                <a:schemeClr val="bg2">
                  <a:tint val="96000"/>
                  <a:shade val="100000"/>
                  <a:hueMod val="270000"/>
                  <a:satMod val="200000"/>
                  <a:lumMod val="128000"/>
                </a:schemeClr>
              </a:gs>
              <a:gs pos="80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44000"/>
                  <a:satMod val="200000"/>
                  <a:lumMod val="69000"/>
                </a:schemeClr>
              </a:gs>
            </a:gsLst>
            <a:lin ang="252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57" name="Стрелка вниз 56"/>
          <p:cNvSpPr/>
          <p:nvPr/>
        </p:nvSpPr>
        <p:spPr>
          <a:xfrm rot="10800000">
            <a:off x="5812217" y="3090958"/>
            <a:ext cx="335756" cy="307181"/>
          </a:xfrm>
          <a:prstGeom prst="downArrow">
            <a:avLst>
              <a:gd name="adj1" fmla="val 50000"/>
              <a:gd name="adj2" fmla="val 44872"/>
            </a:avLst>
          </a:prstGeom>
          <a:gradFill>
            <a:gsLst>
              <a:gs pos="0">
                <a:schemeClr val="bg2">
                  <a:tint val="96000"/>
                  <a:shade val="100000"/>
                  <a:hueMod val="270000"/>
                  <a:satMod val="200000"/>
                  <a:lumMod val="128000"/>
                </a:schemeClr>
              </a:gs>
              <a:gs pos="80000">
                <a:schemeClr val="bg2">
                  <a:shade val="100000"/>
                  <a:hueMod val="100000"/>
                  <a:satMod val="110000"/>
                  <a:lumMod val="130000"/>
                </a:schemeClr>
              </a:gs>
              <a:gs pos="100000">
                <a:schemeClr val="bg2">
                  <a:shade val="78000"/>
                  <a:hueMod val="44000"/>
                  <a:satMod val="200000"/>
                  <a:lumMod val="69000"/>
                </a:schemeClr>
              </a:gs>
            </a:gsLst>
            <a:lin ang="252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1362329" y="4230482"/>
            <a:ext cx="7126919" cy="325445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</a:t>
            </a:r>
          </a:p>
        </p:txBody>
      </p:sp>
      <p:sp>
        <p:nvSpPr>
          <p:cNvPr id="59" name="Стрелка вниз 58"/>
          <p:cNvSpPr/>
          <p:nvPr/>
        </p:nvSpPr>
        <p:spPr>
          <a:xfrm rot="16200000">
            <a:off x="3499063" y="3527983"/>
            <a:ext cx="335756" cy="562377"/>
          </a:xfrm>
          <a:prstGeom prst="downArrow">
            <a:avLst>
              <a:gd name="adj1" fmla="val 50000"/>
              <a:gd name="adj2" fmla="val 44872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63" name="Стрелка вниз 62"/>
          <p:cNvSpPr/>
          <p:nvPr/>
        </p:nvSpPr>
        <p:spPr>
          <a:xfrm rot="16200000">
            <a:off x="3470512" y="2817179"/>
            <a:ext cx="335756" cy="562377"/>
          </a:xfrm>
          <a:prstGeom prst="downArrow">
            <a:avLst>
              <a:gd name="adj1" fmla="val 50000"/>
              <a:gd name="adj2" fmla="val 44872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64" name="Прямоугольник 63"/>
          <p:cNvSpPr/>
          <p:nvPr/>
        </p:nvSpPr>
        <p:spPr>
          <a:xfrm>
            <a:off x="4048384" y="2780502"/>
            <a:ext cx="1662560" cy="292894"/>
          </a:xfrm>
          <a:prstGeom prst="rect">
            <a:avLst/>
          </a:prstGeom>
          <a:solidFill>
            <a:srgbClr val="F1D3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Семейные накопления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048384" y="3144834"/>
            <a:ext cx="1662560" cy="278606"/>
          </a:xfrm>
          <a:prstGeom prst="rect">
            <a:avLst/>
          </a:prstGeom>
          <a:solidFill>
            <a:srgbClr val="F1D3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Долги по кредитам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048384" y="3509165"/>
            <a:ext cx="1662559" cy="307181"/>
          </a:xfrm>
          <a:prstGeom prst="rect">
            <a:avLst/>
          </a:prstGeom>
          <a:solidFill>
            <a:srgbClr val="F1D3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Накопленные резервы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4048384" y="3866353"/>
            <a:ext cx="1662559" cy="278606"/>
          </a:xfrm>
          <a:prstGeom prst="rect">
            <a:avLst/>
          </a:prstGeom>
          <a:solidFill>
            <a:srgbClr val="F1D3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</p:txBody>
      </p:sp>
      <p:pic>
        <p:nvPicPr>
          <p:cNvPr id="68" name="Picture 2" descr="https://papik.pro/uploads/posts/2023-03/1678858992_papik-pro-p-bolshoi-vibor-risunok-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92" y="2712697"/>
            <a:ext cx="1827044" cy="181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Прямоугольник 72"/>
          <p:cNvSpPr/>
          <p:nvPr/>
        </p:nvSpPr>
        <p:spPr>
          <a:xfrm>
            <a:off x="6396587" y="2769463"/>
            <a:ext cx="1662560" cy="292894"/>
          </a:xfrm>
          <a:prstGeom prst="rect">
            <a:avLst/>
          </a:prstGeom>
          <a:solidFill>
            <a:srgbClr val="F1D3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Семейные накопления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6396587" y="3133795"/>
            <a:ext cx="1662560" cy="278606"/>
          </a:xfrm>
          <a:prstGeom prst="rect">
            <a:avLst/>
          </a:prstGeom>
          <a:solidFill>
            <a:srgbClr val="F1D3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Долги по кредитам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6396588" y="3498126"/>
            <a:ext cx="1662559" cy="307181"/>
          </a:xfrm>
          <a:prstGeom prst="rect">
            <a:avLst/>
          </a:prstGeom>
          <a:solidFill>
            <a:srgbClr val="F1D3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Накопленные резервы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6396588" y="3855313"/>
            <a:ext cx="1662559" cy="278606"/>
          </a:xfrm>
          <a:prstGeom prst="rect">
            <a:avLst/>
          </a:prstGeom>
          <a:solidFill>
            <a:srgbClr val="F1D3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1362329" y="4636071"/>
            <a:ext cx="7117592" cy="485708"/>
          </a:xfrm>
          <a:prstGeom prst="rect">
            <a:avLst/>
          </a:prstGeom>
          <a:solidFill>
            <a:srgbClr val="F1D3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685800">
              <a:defRPr/>
            </a:pPr>
            <a:r>
              <a:rPr lang="ru-RU" sz="12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бюджетов </a:t>
            </a:r>
            <a:r>
              <a:rPr lang="ru-RU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поступающие в бюджет денежные средства, за исключением средств, являющихся в соответствии с Бюджетным кодексом источниками финансирования дефицита бюджета (ст. 6 БК)</a:t>
            </a:r>
            <a:endParaRPr lang="ru-RU" alt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19"/>
          <p:cNvSpPr>
            <a:spLocks noChangeArrowheads="1"/>
          </p:cNvSpPr>
          <p:nvPr/>
        </p:nvSpPr>
        <p:spPr bwMode="auto">
          <a:xfrm>
            <a:off x="1619672" y="5583674"/>
            <a:ext cx="668088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ru-RU" altLang="ru-RU" sz="1350" b="1" dirty="0">
                <a:latin typeface="Times New Roman" pitchFamily="18" charset="0"/>
                <a:cs typeface="Arial" pitchFamily="34" charset="0"/>
              </a:rPr>
              <a:t>* При дефицитном бюджете растет долг и (или) снижаются остатки (накопления)</a:t>
            </a:r>
          </a:p>
          <a:p>
            <a:r>
              <a:rPr lang="ru-RU" altLang="ru-RU" sz="1350" b="1" dirty="0">
                <a:latin typeface="Times New Roman" pitchFamily="18" charset="0"/>
                <a:cs typeface="Arial" pitchFamily="34" charset="0"/>
              </a:rPr>
              <a:t>* При </a:t>
            </a:r>
            <a:r>
              <a:rPr lang="ru-RU" altLang="ru-RU" sz="1350" b="1" dirty="0" err="1">
                <a:latin typeface="Times New Roman" pitchFamily="18" charset="0"/>
                <a:cs typeface="Arial" pitchFamily="34" charset="0"/>
              </a:rPr>
              <a:t>профицитном</a:t>
            </a:r>
            <a:r>
              <a:rPr lang="ru-RU" altLang="ru-RU" sz="1350" b="1" dirty="0">
                <a:latin typeface="Times New Roman" pitchFamily="18" charset="0"/>
                <a:cs typeface="Arial" pitchFamily="34" charset="0"/>
              </a:rPr>
              <a:t> бюджете снижается долг и (или) растут (накопления)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150" y="0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68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250" y="2060848"/>
            <a:ext cx="2850749" cy="2014826"/>
          </a:xfrm>
          <a:prstGeom prst="rect">
            <a:avLst/>
          </a:prstGeom>
          <a:effectLst>
            <a:glow rad="457200">
              <a:schemeClr val="accent1">
                <a:alpha val="0"/>
              </a:schemeClr>
            </a:glow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58180"/>
            <a:ext cx="4618856" cy="990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nstantia" panose="02030602050306030303" pitchFamily="18" charset="0"/>
              </a:rPr>
              <a:t>Социальная политика</a:t>
            </a:r>
            <a:endParaRPr lang="ru-RU" sz="3600" dirty="0">
              <a:latin typeface="Constantia" panose="02030602050306030303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0" y="2702"/>
            <a:ext cx="896929" cy="1138557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80147491"/>
              </p:ext>
            </p:extLst>
          </p:nvPr>
        </p:nvGraphicFramePr>
        <p:xfrm>
          <a:off x="611560" y="1916832"/>
          <a:ext cx="684076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728" y="3356992"/>
            <a:ext cx="2850749" cy="2014826"/>
          </a:xfrm>
          <a:prstGeom prst="rect">
            <a:avLst/>
          </a:prstGeom>
          <a:effectLst>
            <a:glow rad="457200">
              <a:schemeClr val="accent1">
                <a:alpha val="0"/>
              </a:schemeClr>
            </a:glow>
            <a:softEdge rad="635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251" y="4834873"/>
            <a:ext cx="2850749" cy="2014826"/>
          </a:xfrm>
          <a:prstGeom prst="rect">
            <a:avLst/>
          </a:prstGeom>
          <a:effectLst>
            <a:glow rad="457200">
              <a:schemeClr val="accent1">
                <a:alpha val="0"/>
              </a:schemeClr>
            </a:glow>
            <a:softEdge rad="635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0"/>
          <a:stretch/>
        </p:blipFill>
        <p:spPr>
          <a:xfrm>
            <a:off x="6270165" y="836712"/>
            <a:ext cx="2946399" cy="5760640"/>
          </a:xfrm>
          <a:prstGeom prst="rect">
            <a:avLst/>
          </a:prstGeom>
          <a:effectLst>
            <a:glow rad="457200">
              <a:schemeClr val="accent1">
                <a:alpha val="0"/>
              </a:schemeClr>
            </a:glow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57320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52"/>
          <a:stretch/>
        </p:blipFill>
        <p:spPr>
          <a:xfrm>
            <a:off x="5641805" y="1271786"/>
            <a:ext cx="3502195" cy="4037227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nstantia" panose="02030602050306030303" pitchFamily="18" charset="0"/>
              </a:rPr>
              <a:t>Расходы в сфере пенсионного обеспечения</a:t>
            </a:r>
            <a:endParaRPr lang="ru-RU" dirty="0">
              <a:latin typeface="Constantia" panose="0203060205030603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990" y="-43579"/>
            <a:ext cx="896929" cy="113855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886871572"/>
              </p:ext>
            </p:extLst>
          </p:nvPr>
        </p:nvGraphicFramePr>
        <p:xfrm>
          <a:off x="755576" y="1700808"/>
          <a:ext cx="684076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57226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647" y="1412776"/>
            <a:ext cx="3311353" cy="290252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540213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atin typeface="Constantia" panose="02030602050306030303" pitchFamily="18" charset="0"/>
              </a:rPr>
              <a:t>Расходы в сфере социального обслуживания населения</a:t>
            </a:r>
            <a:endParaRPr lang="ru-RU" sz="3600" dirty="0">
              <a:latin typeface="Constantia" panose="02030602050306030303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645207051"/>
              </p:ext>
            </p:extLst>
          </p:nvPr>
        </p:nvGraphicFramePr>
        <p:xfrm>
          <a:off x="755576" y="1700808"/>
          <a:ext cx="684076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125423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9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8" r="13241"/>
          <a:stretch/>
        </p:blipFill>
        <p:spPr>
          <a:xfrm>
            <a:off x="6339717" y="5161348"/>
            <a:ext cx="2209139" cy="169665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83" y="4926767"/>
            <a:ext cx="2414042" cy="193123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18" y="4926767"/>
            <a:ext cx="2414042" cy="193123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558" y="-13320"/>
            <a:ext cx="896929" cy="113855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540213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atin typeface="Constantia" panose="02030602050306030303" pitchFamily="18" charset="0"/>
              </a:rPr>
              <a:t>Расходы в сфере социального обеспечения населения</a:t>
            </a:r>
            <a:endParaRPr lang="ru-RU" sz="3600" dirty="0">
              <a:latin typeface="Constantia" panose="02030602050306030303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898301"/>
              </p:ext>
            </p:extLst>
          </p:nvPr>
        </p:nvGraphicFramePr>
        <p:xfrm>
          <a:off x="323528" y="1623080"/>
          <a:ext cx="8673793" cy="3323875"/>
        </p:xfrm>
        <a:graphic>
          <a:graphicData uri="http://schemas.openxmlformats.org/drawingml/2006/table">
            <a:tbl>
              <a:tblPr firstRow="1">
                <a:tableStyleId>{69CF1AB2-1976-4502-BF36-3FF5EA218861}</a:tableStyleId>
              </a:tblPr>
              <a:tblGrid>
                <a:gridCol w="5544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9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89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99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8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145 864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145 492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145 492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предоставление мер социальной поддержки гражданам, имеющим звание «Ветеран труда Курской области»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15 110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15 11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15 110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3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обеспечение мер социальной поддержки реабилитированных лиц и лиц, признанных пострадавшими от политических репрессий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6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предоставление социальной поддержки отдельным категориям граждан по обеспечению продовольственными товарами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579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579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9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предоставление гражданам субсидий на оплату жилых помещений и коммунальных услуг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6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обеспечение мер социальной поддержки ветеранов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труда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тружеников тыла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103 315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103 315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103 315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оплата жилищно-коммунальных услуг отдельным категориям граждан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22 983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22 982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22 982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 приобретение и установка автономных дымовых пожарных извещателей отдельным категориям граждан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845193" y="1263980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ыс. руб.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250" l="0" r="993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3347864" y="5215083"/>
            <a:ext cx="2773732" cy="16220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250" l="0" r="993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3373099" y="5215083"/>
            <a:ext cx="2773732" cy="162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94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18" y="4926767"/>
            <a:ext cx="2414042" cy="1931234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7099757"/>
              </p:ext>
            </p:extLst>
          </p:nvPr>
        </p:nvGraphicFramePr>
        <p:xfrm>
          <a:off x="323528" y="1658473"/>
          <a:ext cx="8673793" cy="3096344"/>
        </p:xfrm>
        <a:graphic>
          <a:graphicData uri="http://schemas.openxmlformats.org/drawingml/2006/table">
            <a:tbl>
              <a:tblPr firstRow="1">
                <a:tableStyleId>{69CF1AB2-1976-4502-BF36-3FF5EA218861}</a:tableStyleId>
              </a:tblPr>
              <a:tblGrid>
                <a:gridCol w="5600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4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43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43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20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3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осуществление мер по улучшению положения и качества жизни граждан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предоставление адресной социальной поддержки  гражданам, награжденных знаком «Жителю блокадного Ленинграда, а также вследствие военной травмы, получившим инвалидность при прохождении службы по призыву в горячих точках»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оказание адресной социальной  поддержки  отдельным категориям граждан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 ежемесячную денежную выплату на приобретение продуктов питания детям до 2 лет из малообеспеченных и многодетных семей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предоставление дополнительных мер социальной поддержки на оплату жилых помещений и коммунальных услуг отдельным категориям граждан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выплату гражданам, удостоенным звания «Почетный гражданин города Курчатова»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 социальную поддержку работников образования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3371" marR="43371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04664"/>
            <a:ext cx="8229600" cy="11261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atin typeface="Constantia" panose="02030602050306030303" pitchFamily="18" charset="0"/>
              </a:rPr>
              <a:t>Расходы в сфере социального обеспечения населения</a:t>
            </a:r>
            <a:endParaRPr lang="ru-RU" sz="3600" dirty="0">
              <a:latin typeface="Constantia" panose="0203060205030603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679" y="-2237"/>
            <a:ext cx="896929" cy="11385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45193" y="1263980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ыс. руб.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8" r="13241"/>
          <a:stretch/>
        </p:blipFill>
        <p:spPr>
          <a:xfrm>
            <a:off x="6339717" y="5161348"/>
            <a:ext cx="2209139" cy="169665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147" y="4588764"/>
            <a:ext cx="3278930" cy="260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20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31792" y="389059"/>
            <a:ext cx="7302327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Constantia" panose="02030602050306030303" pitchFamily="18" charset="0"/>
              </a:rPr>
              <a:t>Расходы в сфере охраны семьи и детства</a:t>
            </a:r>
            <a:endParaRPr lang="ru-RU" sz="3200" dirty="0">
              <a:latin typeface="Constantia" panose="0203060205030603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824" y="-8075"/>
            <a:ext cx="896929" cy="1138557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73064"/>
              </p:ext>
            </p:extLst>
          </p:nvPr>
        </p:nvGraphicFramePr>
        <p:xfrm>
          <a:off x="107504" y="1617108"/>
          <a:ext cx="8615300" cy="262621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513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72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52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47 945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38 602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26 673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Выплата компенсации части родительской платы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8 644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8 644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8 644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ребенка в семье опекуна и приемной семье, а также вознаграждение, причитающееся приемному родителю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9 845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9 845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9 845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Меры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социальной поддержки многодетным семьям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2 184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2 184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2 184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жилых помещений детям-сиротам и детям, оставшимся без попечения родителей, лицам из их числа по договорам найма специализированных жилых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помещений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20 894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13 929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мероприятий по обеспечению жильем молодых семей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6 378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845193" y="1263980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ыс. руб.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395326"/>
            <a:ext cx="3264024" cy="24545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395326"/>
            <a:ext cx="3078342" cy="227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356353"/>
            <a:ext cx="8997321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dirty="0" smtClean="0">
                <a:latin typeface="Constantia" panose="02030602050306030303" pitchFamily="18" charset="0"/>
              </a:rPr>
              <a:t>Другие вопросы в области социальной политики</a:t>
            </a:r>
            <a:endParaRPr lang="ru-RU" sz="3000" dirty="0">
              <a:latin typeface="Constantia" panose="0203060205030603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8168"/>
            <a:ext cx="896929" cy="1138557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000817"/>
              </p:ext>
            </p:extLst>
          </p:nvPr>
        </p:nvGraphicFramePr>
        <p:xfrm>
          <a:off x="0" y="1512844"/>
          <a:ext cx="8663448" cy="4206240"/>
        </p:xfrm>
        <a:graphic>
          <a:graphicData uri="http://schemas.openxmlformats.org/drawingml/2006/table">
            <a:tbl>
              <a:tblPr firstRow="1">
                <a:tableStyleId>{69CF1AB2-1976-4502-BF36-3FF5EA218861}</a:tableStyleId>
              </a:tblPr>
              <a:tblGrid>
                <a:gridCol w="4958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20 903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20 798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20 589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1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работников, осуществляющих переданные государственные полномочия по организации предоставления гражданам  субсидий на оплату жилых помещений и коммунальных услуг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8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работников, осуществляющих переданные государственные полномочия в сфере социальной защиты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7 100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7 100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7 100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работников, осуществляющих переданные государственные полномочия по предоставлению компенсации расходов на оплату жилых помещений и коммунальных услуг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840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2 840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2 840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работников, осуществляющих предоставление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жилых помещений детям-сиротам и детям, оставшимся без попечения родителей, лицам из их числа по договорам найма специализированных жилых помещений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313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содержание работников, осуществляющих переданные государственные полномочия по организации и осуществлению деятельности по опеке и попечительству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4 108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4108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4 108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8394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в области социальной политики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редства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городского бюджета для осуществления отдельных государственных полномочий, переданных органам местного самоуправления МО «Город Курчатов» в сфере социальной защиты населения»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6 137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6 137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6 137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845193" y="1263980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ыс. руб.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08" l="2935" r="98370">
                        <a14:foregroundMark x1="12609" y1="21345" x2="12717" y2="27485"/>
                        <a14:foregroundMark x1="14348" y1="21930" x2="13804" y2="26608"/>
                        <a14:foregroundMark x1="11196" y1="22807" x2="11304" y2="28509"/>
                        <a14:foregroundMark x1="28261" y1="19883" x2="28696" y2="27778"/>
                        <a14:foregroundMark x1="33043" y1="39474" x2="30435" y2="47807"/>
                        <a14:foregroundMark x1="27826" y1="39620" x2="27283" y2="44737"/>
                        <a14:foregroundMark x1="31413" y1="38158" x2="30652" y2="41082"/>
                        <a14:foregroundMark x1="46413" y1="3947" x2="49130" y2="12135"/>
                        <a14:foregroundMark x1="51413" y1="2924" x2="50761" y2="10088"/>
                        <a14:foregroundMark x1="51957" y1="21053" x2="49565" y2="32018"/>
                        <a14:foregroundMark x1="47283" y1="19737" x2="47391" y2="31725"/>
                        <a14:foregroundMark x1="47826" y1="62573" x2="46848" y2="74269"/>
                        <a14:foregroundMark x1="52065" y1="66228" x2="50978" y2="74561"/>
                        <a14:foregroundMark x1="66087" y1="38596" x2="66087" y2="45029"/>
                        <a14:foregroundMark x1="69565" y1="38889" x2="68696" y2="44737"/>
                        <a14:foregroundMark x1="86304" y1="8626" x2="86304" y2="21199"/>
                        <a14:foregroundMark x1="88261" y1="21491" x2="88478" y2="27047"/>
                        <a14:foregroundMark x1="84348" y1="21784" x2="85109" y2="30117"/>
                        <a14:foregroundMark x1="52065" y1="63743" x2="52065" y2="64181"/>
                        <a14:foregroundMark x1="86957" y1="2632" x2="86957" y2="3509"/>
                        <a14:backgroundMark x1="42826" y1="56433" x2="43478" y2="57602"/>
                        <a14:backgroundMark x1="55870" y1="56871" x2="55870" y2="59064"/>
                        <a14:backgroundMark x1="54348" y1="59942" x2="54565" y2="603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109"/>
          <a:stretch/>
        </p:blipFill>
        <p:spPr>
          <a:xfrm>
            <a:off x="1403648" y="5519215"/>
            <a:ext cx="2376264" cy="13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0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83568" y="305809"/>
            <a:ext cx="7308304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3200" dirty="0">
                <a:latin typeface="Constantia" pitchFamily="18" charset="0"/>
              </a:rPr>
              <a:t>Расходы на физическую культуру и спорт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-25578"/>
            <a:ext cx="896929" cy="113855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33710" y="1407118"/>
            <a:ext cx="4288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МАУ ДО «Спортивная школа»: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 – 38 881тыс. руб.;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 – 38 850 тыс. руб.;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2027 год – 38 839 тыс. руб.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0745" y="4519746"/>
            <a:ext cx="4283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пожарной безопасности: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2025-2027  годы  – 219 тыс. руб. ежегодно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1749" y="5542434"/>
            <a:ext cx="42619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в области энергосбережения: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2025-2027 годы – 225 тыс. руб., ежегодно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55716" y="3981177"/>
            <a:ext cx="4330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в области профилактики терроризма и экстремизма: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2025-2027 годы – 2 570 тыс. руб., ежегодно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33710" y="2579491"/>
            <a:ext cx="44367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проведение мероприятий в области физической культуры и спорта: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 – 2 835тыс. руб.;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 – 3 200 тыс. руб.;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2027 годы – 1 357 тыс. руб.</a:t>
            </a: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65" y="1004663"/>
            <a:ext cx="3995936" cy="3251261"/>
          </a:xfrm>
          <a:prstGeom prst="rect">
            <a:avLst/>
          </a:prstGeom>
        </p:spPr>
      </p:pic>
      <p:pic>
        <p:nvPicPr>
          <p:cNvPr id="17" name="Picture 15" descr="https://gorobzor.ru/content/news/2018/07/pochemu_tak_populyarny_besplatnye_prognozy_na_sport_image_5b4c8f169235a4.347453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399" y="4811888"/>
            <a:ext cx="3277285" cy="204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677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6982" y="725432"/>
            <a:ext cx="6768752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altLang="ru-RU" sz="3200" dirty="0">
                <a:latin typeface="Constantia" pitchFamily="18" charset="0"/>
              </a:rPr>
              <a:t>Расходы на </a:t>
            </a:r>
            <a:r>
              <a:rPr lang="ru-RU" altLang="ru-RU" sz="3200" dirty="0" smtClean="0">
                <a:latin typeface="Constantia" pitchFamily="18" charset="0"/>
              </a:rPr>
              <a:t>содержание</a:t>
            </a:r>
          </a:p>
          <a:p>
            <a:pPr algn="ctr">
              <a:defRPr/>
            </a:pPr>
            <a:r>
              <a:rPr lang="ru-RU" altLang="ru-RU" sz="3200" dirty="0" smtClean="0">
                <a:latin typeface="Constantia" pitchFamily="18" charset="0"/>
              </a:rPr>
              <a:t>средств массовой информации</a:t>
            </a:r>
            <a:endParaRPr lang="ru-RU" altLang="ru-RU" sz="3200" dirty="0">
              <a:latin typeface="Constant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0"/>
            <a:ext cx="896929" cy="1138557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267162893"/>
              </p:ext>
            </p:extLst>
          </p:nvPr>
        </p:nvGraphicFramePr>
        <p:xfrm>
          <a:off x="866073" y="2327056"/>
          <a:ext cx="7416824" cy="507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2" descr="http://rus.kiziltan.ru/uploads/posts/2017-10/1508993885_s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17911" cy="202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12223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342" y="3491638"/>
            <a:ext cx="6710504" cy="3366362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5496" y="116632"/>
            <a:ext cx="8198623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Constantia" panose="02030602050306030303" pitchFamily="18" charset="0"/>
              </a:rPr>
              <a:t>Муниципальные служащие города Курчатова</a:t>
            </a:r>
            <a:endParaRPr lang="ru-RU" sz="3200" dirty="0">
              <a:latin typeface="Constantia" panose="0203060205030603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0"/>
            <a:ext cx="896929" cy="1138557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766166" y="1263980"/>
            <a:ext cx="7704856" cy="916333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Численность муниципальных служащих в городе Курчатове </a:t>
            </a:r>
            <a:r>
              <a:rPr lang="ru-RU" altLang="ru-RU" sz="1600" b="1" dirty="0" smtClean="0">
                <a:solidFill>
                  <a:schemeClr val="tx1"/>
                </a:solidFill>
                <a:latin typeface="Karelia" pitchFamily="2" charset="0"/>
              </a:rPr>
              <a:t>112 человек</a:t>
            </a:r>
          </a:p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(в том числе по переданным государственным полномочиям</a:t>
            </a:r>
          </a:p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29 человек) (по состоянию на 01.01.2025)</a:t>
            </a:r>
            <a:endParaRPr lang="ru-RU" altLang="ru-RU" sz="1600" b="1" dirty="0">
              <a:solidFill>
                <a:srgbClr val="000000"/>
              </a:solidFill>
              <a:latin typeface="Karelia" pitchFamily="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0441" y="2271936"/>
            <a:ext cx="6016306" cy="115706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Доля расходов местного бюджета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на оплату труда муниципальных служащих: 6,3%</a:t>
            </a:r>
          </a:p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(в том числе 1,2% по переданным</a:t>
            </a:r>
          </a:p>
          <a:p>
            <a:pPr algn="ctr"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государственным полномочиям)</a:t>
            </a:r>
          </a:p>
          <a:p>
            <a:pPr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00"/>
                </a:solidFill>
                <a:latin typeface="Karelia" pitchFamily="2" charset="0"/>
              </a:rPr>
              <a:t>- на текущие административные затраты: 0,3% </a:t>
            </a:r>
            <a:endParaRPr lang="ru-RU" altLang="ru-RU" sz="1600" b="1" dirty="0">
              <a:solidFill>
                <a:srgbClr val="000000"/>
              </a:solidFill>
              <a:latin typeface="Kareli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95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610706" y="5267017"/>
            <a:ext cx="7923570" cy="6559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5892" y="825489"/>
            <a:ext cx="7860890" cy="1017995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граждан в бюджетном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</a:t>
            </a:r>
            <a:endParaRPr lang="ru-RU" sz="2100" dirty="0">
              <a:solidFill>
                <a:srgbClr val="0070C0"/>
              </a:solidFill>
            </a:endParaRP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73387" y="2448913"/>
            <a:ext cx="7860890" cy="1034058"/>
          </a:xfrm>
          <a:prstGeom prst="downArrowCallout">
            <a:avLst>
              <a:gd name="adj1" fmla="val 100448"/>
              <a:gd name="adj2" fmla="val 83016"/>
              <a:gd name="adj3" fmla="val 16667"/>
              <a:gd name="adj4" fmla="val 66667"/>
            </a:avLst>
          </a:prstGeom>
          <a:gradFill>
            <a:gsLst>
              <a:gs pos="32000">
                <a:schemeClr val="tx1"/>
              </a:gs>
              <a:gs pos="100000">
                <a:schemeClr val="accent1">
                  <a:shade val="98000"/>
                  <a:lumMod val="94000"/>
                </a:schemeClr>
              </a:gs>
            </a:gsLst>
          </a:gradFill>
          <a:ln>
            <a:headEnd/>
            <a:tailEnd/>
          </a:ln>
          <a:effectLst>
            <a:softEdge rad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endParaRPr lang="ru-RU" sz="750" b="1" dirty="0">
              <a:solidFill>
                <a:schemeClr val="bg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ГРАЖДАНИН,  как налогоплательщик</a:t>
            </a:r>
          </a:p>
          <a:p>
            <a:pPr algn="ctr">
              <a:defRPr/>
            </a:pPr>
            <a:endParaRPr lang="ru-RU" sz="750" b="1" dirty="0">
              <a:solidFill>
                <a:schemeClr val="bg1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620418" y="4215182"/>
            <a:ext cx="7913858" cy="1034058"/>
          </a:xfrm>
          <a:prstGeom prst="downArrowCallout">
            <a:avLst>
              <a:gd name="adj1" fmla="val 100448"/>
              <a:gd name="adj2" fmla="val 83016"/>
              <a:gd name="adj3" fmla="val 16667"/>
              <a:gd name="adj4" fmla="val 66667"/>
            </a:avLst>
          </a:prstGeom>
          <a:gradFill>
            <a:gsLst>
              <a:gs pos="32000">
                <a:schemeClr val="tx1"/>
              </a:gs>
              <a:gs pos="100000">
                <a:schemeClr val="accent1">
                  <a:shade val="98000"/>
                  <a:lumMod val="94000"/>
                </a:schemeClr>
              </a:gs>
            </a:gsLst>
          </a:gradFill>
          <a:ln>
            <a:headEnd/>
            <a:tailEnd/>
          </a:ln>
          <a:effectLst>
            <a:softEdge rad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endParaRPr lang="ru-RU" sz="750" b="1" dirty="0">
              <a:solidFill>
                <a:schemeClr val="bg1"/>
              </a:solidFill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ГРАЖДАНИН, как получатель социальных гарантий</a:t>
            </a:r>
          </a:p>
          <a:p>
            <a:pPr algn="ctr">
              <a:defRPr/>
            </a:pPr>
            <a:endParaRPr lang="ru-RU" sz="750" b="1" dirty="0">
              <a:solidFill>
                <a:schemeClr val="bg1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0706" y="5358859"/>
            <a:ext cx="792356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ru-RU" altLang="ru-RU" sz="1500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Получает социальные гарантии – расходная часть бюджета</a:t>
            </a:r>
          </a:p>
          <a:p>
            <a:pPr algn="ctr" defTabSz="685800">
              <a:defRPr/>
            </a:pPr>
            <a:r>
              <a:rPr lang="ru-RU" altLang="ru-RU" sz="1500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(образование, ЖКХ, культура и другие направления социальных гарантий населению</a:t>
            </a:r>
            <a:r>
              <a:rPr lang="ru-RU" altLang="ru-RU" sz="1500" b="1" dirty="0">
                <a:solidFill>
                  <a:srgbClr val="1F2123">
                    <a:lumMod val="50000"/>
                  </a:srgbClr>
                </a:solidFill>
                <a:latin typeface="Times New Roman" pitchFamily="18" charset="0"/>
                <a:cs typeface="Arial" charset="0"/>
              </a:rPr>
              <a:t>)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92273" y="3500884"/>
            <a:ext cx="7942004" cy="6559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9" name="Прямоугольник 28"/>
          <p:cNvSpPr/>
          <p:nvPr/>
        </p:nvSpPr>
        <p:spPr>
          <a:xfrm>
            <a:off x="592273" y="3629596"/>
            <a:ext cx="79420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помогает формировать доходную часть бюджета</a:t>
            </a:r>
            <a:endParaRPr lang="ru-RU" altLang="ru-RU" b="1" dirty="0">
              <a:solidFill>
                <a:srgbClr val="1F2123">
                  <a:lumMod val="50000"/>
                </a:srgbClr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1028" name="Picture 4" descr="https://papik.pro/uploads/posts/2023-01/1674036759_papik-pro-p-koshelek-risunok-3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2345"/>
            <a:ext cx="1469130" cy="268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665" y="-16479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sun9-53.userapi.com/M16iztnRTVXgH2RSmzCqKKsA8HMNjrCVnTlgOg/9-WQE9K1JH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2865" y="1676295"/>
            <a:ext cx="4032448" cy="4176464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23528" y="1268760"/>
            <a:ext cx="8529777" cy="108012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3528" y="1327159"/>
            <a:ext cx="83137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chemeClr val="tx1"/>
                </a:solidFill>
                <a:latin typeface="Karelia" pitchFamily="2" charset="0"/>
              </a:rPr>
              <a:t>Муниципальный долг </a:t>
            </a:r>
            <a:r>
              <a:rPr lang="ru-RU" altLang="ru-RU" sz="2800" b="1" dirty="0" smtClean="0">
                <a:solidFill>
                  <a:schemeClr val="tx1"/>
                </a:solidFill>
                <a:latin typeface="Karelia" pitchFamily="2" charset="0"/>
              </a:rPr>
              <a:t>– это обязательства </a:t>
            </a:r>
            <a:r>
              <a:rPr lang="ru-RU" altLang="ru-RU" sz="2800" b="1" dirty="0">
                <a:solidFill>
                  <a:schemeClr val="tx1"/>
                </a:solidFill>
                <a:latin typeface="Karelia" pitchFamily="2" charset="0"/>
              </a:rPr>
              <a:t>по </a:t>
            </a:r>
            <a:r>
              <a:rPr lang="ru-RU" altLang="ru-RU" sz="2800" b="1" dirty="0" smtClean="0">
                <a:solidFill>
                  <a:schemeClr val="tx1"/>
                </a:solidFill>
                <a:latin typeface="Karelia" pitchFamily="2" charset="0"/>
              </a:rPr>
              <a:t>возврату взятых </a:t>
            </a:r>
            <a:r>
              <a:rPr lang="ru-RU" altLang="ru-RU" sz="2800" b="1" dirty="0">
                <a:solidFill>
                  <a:schemeClr val="tx1"/>
                </a:solidFill>
                <a:latin typeface="Karelia" pitchFamily="2" charset="0"/>
              </a:rPr>
              <a:t>в долг денежных средств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699792" y="350168"/>
            <a:ext cx="4608512" cy="9138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3600" dirty="0" smtClean="0">
                <a:latin typeface="Constantia" pitchFamily="18" charset="0"/>
              </a:rPr>
              <a:t>Муниципальный долг</a:t>
            </a:r>
            <a:endParaRPr lang="ru-RU" altLang="ru-RU" sz="3600" dirty="0">
              <a:latin typeface="Constantia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14034"/>
            <a:ext cx="896929" cy="1138557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251520" y="2504387"/>
            <a:ext cx="4752528" cy="20047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Karelia" pitchFamily="2" charset="0"/>
              </a:rPr>
              <a:t>Объем муниципального </a:t>
            </a:r>
            <a:r>
              <a:rPr lang="ru-RU" sz="2000" b="1" dirty="0" smtClean="0">
                <a:solidFill>
                  <a:srgbClr val="C00000"/>
                </a:solidFill>
                <a:latin typeface="Karelia" pitchFamily="2" charset="0"/>
              </a:rPr>
              <a:t>долга города Курчатова:</a:t>
            </a:r>
            <a:endParaRPr lang="ru-RU" sz="2000" b="1" dirty="0">
              <a:solidFill>
                <a:srgbClr val="C00000"/>
              </a:solidFill>
              <a:latin typeface="Karelia" pitchFamily="2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Karelia" pitchFamily="2" charset="0"/>
              </a:rPr>
              <a:t>2025 </a:t>
            </a:r>
            <a:r>
              <a:rPr lang="ru-RU" b="1" dirty="0">
                <a:solidFill>
                  <a:srgbClr val="C00000"/>
                </a:solidFill>
                <a:latin typeface="Karelia" pitchFamily="2" charset="0"/>
              </a:rPr>
              <a:t>– 0 </a:t>
            </a:r>
            <a:r>
              <a:rPr lang="ru-RU" b="1" dirty="0" smtClean="0">
                <a:solidFill>
                  <a:srgbClr val="C00000"/>
                </a:solidFill>
                <a:latin typeface="Karelia" pitchFamily="2" charset="0"/>
              </a:rPr>
              <a:t>руб</a:t>
            </a:r>
            <a:r>
              <a:rPr lang="ru-RU" b="1" dirty="0">
                <a:solidFill>
                  <a:srgbClr val="C00000"/>
                </a:solidFill>
                <a:latin typeface="Karelia" pitchFamily="2" charset="0"/>
              </a:rPr>
              <a:t>.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Karelia" pitchFamily="2" charset="0"/>
              </a:rPr>
              <a:t>2026 </a:t>
            </a:r>
            <a:r>
              <a:rPr lang="ru-RU" b="1" dirty="0">
                <a:solidFill>
                  <a:srgbClr val="C00000"/>
                </a:solidFill>
                <a:latin typeface="Karelia" pitchFamily="2" charset="0"/>
              </a:rPr>
              <a:t>– 0 </a:t>
            </a:r>
            <a:r>
              <a:rPr lang="ru-RU" b="1" dirty="0" smtClean="0">
                <a:solidFill>
                  <a:srgbClr val="C00000"/>
                </a:solidFill>
                <a:latin typeface="Karelia" pitchFamily="2" charset="0"/>
              </a:rPr>
              <a:t>руб</a:t>
            </a:r>
            <a:r>
              <a:rPr lang="ru-RU" b="1" dirty="0">
                <a:solidFill>
                  <a:srgbClr val="C00000"/>
                </a:solidFill>
                <a:latin typeface="Karelia" pitchFamily="2" charset="0"/>
              </a:rPr>
              <a:t>.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Karelia" pitchFamily="2" charset="0"/>
              </a:rPr>
              <a:t>2027 </a:t>
            </a:r>
            <a:r>
              <a:rPr lang="ru-RU" b="1" dirty="0">
                <a:solidFill>
                  <a:srgbClr val="C00000"/>
                </a:solidFill>
                <a:latin typeface="Karelia" pitchFamily="2" charset="0"/>
              </a:rPr>
              <a:t>– 0 </a:t>
            </a:r>
            <a:r>
              <a:rPr lang="ru-RU" b="1" dirty="0" smtClean="0">
                <a:solidFill>
                  <a:srgbClr val="C00000"/>
                </a:solidFill>
                <a:latin typeface="Karelia" pitchFamily="2" charset="0"/>
              </a:rPr>
              <a:t>руб.</a:t>
            </a:r>
          </a:p>
          <a:p>
            <a:pPr algn="ctr">
              <a:defRPr/>
            </a:pPr>
            <a:r>
              <a:rPr lang="ru-RU" alt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alt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МО «Город Курчатов» муниципальные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гарантии на 2025-2027 годы </a:t>
            </a:r>
            <a:r>
              <a:rPr lang="ru-RU" alt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alt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предусмотрены</a:t>
            </a:r>
            <a:endParaRPr lang="ru-RU" altLang="ru-RU" sz="16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051214"/>
            <a:ext cx="5328592" cy="16030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Karelia" pitchFamily="2" charset="0"/>
              </a:rPr>
              <a:t>Верхний предел муниципального внутреннего долга муниципального образования "Город Курчатов":</a:t>
            </a:r>
          </a:p>
          <a:p>
            <a:r>
              <a:rPr lang="ru-RU" sz="1050" dirty="0">
                <a:solidFill>
                  <a:schemeClr val="tx1"/>
                </a:solidFill>
                <a:latin typeface="Karelia" pitchFamily="2" charset="0"/>
              </a:rPr>
              <a:t>по состоянию на 1 января </a:t>
            </a:r>
            <a:r>
              <a:rPr lang="ru-RU" sz="1050" dirty="0" smtClean="0">
                <a:solidFill>
                  <a:schemeClr val="tx1"/>
                </a:solidFill>
                <a:latin typeface="Karelia" pitchFamily="2" charset="0"/>
              </a:rPr>
              <a:t>2026 </a:t>
            </a:r>
            <a:r>
              <a:rPr lang="ru-RU" sz="1050" dirty="0">
                <a:solidFill>
                  <a:schemeClr val="tx1"/>
                </a:solidFill>
                <a:latin typeface="Karelia" pitchFamily="2" charset="0"/>
              </a:rPr>
              <a:t>года в сумме 0 руб</a:t>
            </a:r>
            <a:r>
              <a:rPr lang="ru-RU" sz="1050" dirty="0" smtClean="0">
                <a:solidFill>
                  <a:schemeClr val="tx1"/>
                </a:solidFill>
                <a:latin typeface="Karelia" pitchFamily="2" charset="0"/>
              </a:rPr>
              <a:t>.,</a:t>
            </a:r>
          </a:p>
          <a:p>
            <a:r>
              <a:rPr lang="ru-RU" sz="1050" dirty="0" smtClean="0">
                <a:solidFill>
                  <a:schemeClr val="tx1"/>
                </a:solidFill>
                <a:latin typeface="Karelia" pitchFamily="2" charset="0"/>
              </a:rPr>
              <a:t>в </a:t>
            </a:r>
            <a:r>
              <a:rPr lang="ru-RU" sz="1050" dirty="0">
                <a:solidFill>
                  <a:schemeClr val="tx1"/>
                </a:solidFill>
                <a:latin typeface="Karelia" pitchFamily="2" charset="0"/>
              </a:rPr>
              <a:t>том числе верхний предел долга по муниципальным гарантиям 0 руб.;</a:t>
            </a:r>
          </a:p>
          <a:p>
            <a:r>
              <a:rPr lang="ru-RU" sz="1050" dirty="0">
                <a:solidFill>
                  <a:schemeClr val="tx1"/>
                </a:solidFill>
                <a:latin typeface="Karelia" pitchFamily="2" charset="0"/>
              </a:rPr>
              <a:t>по состоянию на 1 января </a:t>
            </a:r>
            <a:r>
              <a:rPr lang="ru-RU" sz="1050" dirty="0" smtClean="0">
                <a:solidFill>
                  <a:schemeClr val="tx1"/>
                </a:solidFill>
                <a:latin typeface="Karelia" pitchFamily="2" charset="0"/>
              </a:rPr>
              <a:t>2027 </a:t>
            </a:r>
            <a:r>
              <a:rPr lang="ru-RU" sz="1050" dirty="0">
                <a:solidFill>
                  <a:schemeClr val="tx1"/>
                </a:solidFill>
                <a:latin typeface="Karelia" pitchFamily="2" charset="0"/>
              </a:rPr>
              <a:t>года в сумме 0 руб., в том числе верхний предел долга по муниципальным гарантиям 0 руб.;</a:t>
            </a:r>
          </a:p>
          <a:p>
            <a:r>
              <a:rPr lang="ru-RU" sz="1050" dirty="0">
                <a:solidFill>
                  <a:schemeClr val="tx1"/>
                </a:solidFill>
                <a:latin typeface="Karelia" pitchFamily="2" charset="0"/>
              </a:rPr>
              <a:t>по состоянию на 1 января </a:t>
            </a:r>
            <a:r>
              <a:rPr lang="ru-RU" sz="1050" dirty="0" smtClean="0">
                <a:solidFill>
                  <a:schemeClr val="tx1"/>
                </a:solidFill>
                <a:latin typeface="Karelia" pitchFamily="2" charset="0"/>
              </a:rPr>
              <a:t>2028 </a:t>
            </a:r>
            <a:r>
              <a:rPr lang="ru-RU" sz="1050" dirty="0">
                <a:solidFill>
                  <a:schemeClr val="tx1"/>
                </a:solidFill>
                <a:latin typeface="Karelia" pitchFamily="2" charset="0"/>
              </a:rPr>
              <a:t>года в сумме 0 руб., в том числе верхний предел долга по муниципальным гарантиям 0 руб.</a:t>
            </a:r>
          </a:p>
        </p:txBody>
      </p:sp>
    </p:spTree>
    <p:extLst>
      <p:ext uri="{BB962C8B-B14F-4D97-AF65-F5344CB8AC3E}">
        <p14:creationId xmlns:p14="http://schemas.microsoft.com/office/powerpoint/2010/main" val="216789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23728" y="350168"/>
            <a:ext cx="5184576" cy="9138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3600" dirty="0" smtClean="0">
                <a:latin typeface="Constantia" pitchFamily="18" charset="0"/>
              </a:rPr>
              <a:t>Контактная информация</a:t>
            </a:r>
            <a:endParaRPr lang="ru-RU" altLang="ru-RU" sz="3600" dirty="0">
              <a:latin typeface="Constant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071" y="0"/>
            <a:ext cx="896929" cy="1138557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368152" y="2780928"/>
            <a:ext cx="673224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    307251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, г. Курчатов, Курской </a:t>
            </a: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области,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    пр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. Коммунистический, д.33, 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    кабинеты 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205, </a:t>
            </a: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206, 207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, </a:t>
            </a: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209; </a:t>
            </a:r>
            <a:endParaRPr lang="ru-RU" altLang="ru-RU" sz="2000" b="1" dirty="0">
              <a:solidFill>
                <a:schemeClr val="tx1"/>
              </a:solidFill>
              <a:latin typeface="Karelia" pitchFamily="2" charset="0"/>
            </a:endParaRPr>
          </a:p>
          <a:p>
            <a:pPr algn="just">
              <a:spcBef>
                <a:spcPct val="0"/>
              </a:spcBef>
              <a:buClrTx/>
              <a:buSzTx/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    тел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. </a:t>
            </a:r>
            <a:r>
              <a:rPr lang="ru-RU" altLang="ru-RU" sz="2000" b="1" dirty="0" smtClean="0">
                <a:solidFill>
                  <a:srgbClr val="000000"/>
                </a:solidFill>
                <a:latin typeface="Karelia" pitchFamily="2" charset="0"/>
              </a:rPr>
              <a:t>8 (47131</a:t>
            </a:r>
            <a:r>
              <a:rPr lang="ru-RU" altLang="ru-RU" sz="2000" b="1" dirty="0">
                <a:solidFill>
                  <a:srgbClr val="000000"/>
                </a:solidFill>
                <a:latin typeface="Karelia" pitchFamily="2" charset="0"/>
              </a:rPr>
              <a:t>) </a:t>
            </a: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4-32-16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, 4-25-02, </a:t>
            </a: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4-32-17.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b="1" dirty="0" smtClean="0">
              <a:solidFill>
                <a:schemeClr val="tx1"/>
              </a:solidFill>
              <a:latin typeface="Karelia" pitchFamily="2" charset="0"/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   адрес 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электронной почты:  </a:t>
            </a:r>
            <a:r>
              <a:rPr lang="en-US" altLang="ru-RU" sz="2000" b="1" dirty="0" err="1">
                <a:latin typeface="Karelia" pitchFamily="2" charset="0"/>
              </a:rPr>
              <a:t>uprfin_kur</a:t>
            </a:r>
            <a:r>
              <a:rPr lang="ru-RU" altLang="ru-RU" sz="2000" b="1" dirty="0" smtClean="0">
                <a:latin typeface="Karelia" pitchFamily="2" charset="0"/>
              </a:rPr>
              <a:t>@</a:t>
            </a:r>
            <a:r>
              <a:rPr lang="en-US" altLang="ru-RU" sz="2000" b="1" dirty="0" err="1" smtClean="0">
                <a:latin typeface="Karelia" pitchFamily="2" charset="0"/>
              </a:rPr>
              <a:t>bk</a:t>
            </a:r>
            <a:r>
              <a:rPr lang="ru-RU" altLang="ru-RU" sz="2000" b="1" dirty="0">
                <a:latin typeface="Karelia" pitchFamily="2" charset="0"/>
              </a:rPr>
              <a:t>.</a:t>
            </a:r>
            <a:r>
              <a:rPr lang="en-US" altLang="ru-RU" sz="2000" b="1" dirty="0" err="1">
                <a:latin typeface="Karelia" pitchFamily="2" charset="0"/>
              </a:rPr>
              <a:t>ru</a:t>
            </a:r>
            <a:endParaRPr lang="ru-RU" altLang="ru-RU" sz="2000" b="1" dirty="0">
              <a:latin typeface="Karelia" pitchFamily="2" charset="0"/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b="1" dirty="0">
              <a:latin typeface="Karelia" pitchFamily="2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График работы Управления </a:t>
            </a: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финансов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города 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Курчатова: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     с 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понедельника по </a:t>
            </a: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пятницу: с 8-00 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до </a:t>
            </a: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17-00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;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     суббота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, воскресенье - выходные дни.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     Перерыв: 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с </a:t>
            </a: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13-00 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до </a:t>
            </a:r>
            <a:r>
              <a:rPr lang="ru-RU" altLang="ru-RU" sz="2000" b="1" dirty="0" smtClean="0">
                <a:solidFill>
                  <a:schemeClr val="tx1"/>
                </a:solidFill>
                <a:latin typeface="Karelia" pitchFamily="2" charset="0"/>
              </a:rPr>
              <a:t>14-00</a:t>
            </a:r>
            <a:r>
              <a:rPr lang="ru-RU" altLang="ru-RU" sz="2000" b="1" dirty="0">
                <a:solidFill>
                  <a:schemeClr val="tx1"/>
                </a:solidFill>
                <a:latin typeface="Karelia" pitchFamily="2" charset="0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96752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altLang="ru-RU" sz="2800" b="1" dirty="0">
                <a:solidFill>
                  <a:srgbClr val="C00000"/>
                </a:solidFill>
                <a:latin typeface="Karelia" pitchFamily="2" charset="0"/>
              </a:rPr>
              <a:t>«Бюджет для граждан» </a:t>
            </a:r>
          </a:p>
          <a:p>
            <a:pPr lvl="0" algn="ctr">
              <a:spcBef>
                <a:spcPct val="0"/>
              </a:spcBef>
            </a:pPr>
            <a:r>
              <a:rPr lang="ru-RU" altLang="ru-RU" sz="2800" b="1" dirty="0">
                <a:solidFill>
                  <a:srgbClr val="C00000"/>
                </a:solidFill>
                <a:latin typeface="Karelia" pitchFamily="2" charset="0"/>
              </a:rPr>
              <a:t>подготовлен Управлением финансов</a:t>
            </a:r>
          </a:p>
          <a:p>
            <a:pPr lvl="0" algn="ctr">
              <a:spcBef>
                <a:spcPct val="0"/>
              </a:spcBef>
            </a:pPr>
            <a:r>
              <a:rPr lang="ru-RU" altLang="ru-RU" sz="2800" b="1" dirty="0">
                <a:solidFill>
                  <a:srgbClr val="C00000"/>
                </a:solidFill>
                <a:latin typeface="Karelia" pitchFamily="2" charset="0"/>
              </a:rPr>
              <a:t>Города Курчатова</a:t>
            </a:r>
          </a:p>
        </p:txBody>
      </p:sp>
    </p:spTree>
    <p:extLst>
      <p:ext uri="{BB962C8B-B14F-4D97-AF65-F5344CB8AC3E}">
        <p14:creationId xmlns:p14="http://schemas.microsoft.com/office/powerpoint/2010/main" val="1188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122870"/>
            <a:ext cx="788436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altLang="ru-RU" sz="3600" dirty="0" smtClean="0">
                <a:latin typeface="Constantia" pitchFamily="18" charset="0"/>
              </a:rPr>
              <a:t>Уважаемые </a:t>
            </a:r>
            <a:r>
              <a:rPr lang="ru-RU" altLang="ru-RU" sz="3600" dirty="0" err="1" smtClean="0">
                <a:latin typeface="Constantia" pitchFamily="18" charset="0"/>
              </a:rPr>
              <a:t>курчатовцы</a:t>
            </a:r>
            <a:r>
              <a:rPr lang="ru-RU" altLang="ru-RU" sz="3600" dirty="0" smtClean="0">
                <a:latin typeface="Constantia" pitchFamily="18" charset="0"/>
              </a:rPr>
              <a:t>!</a:t>
            </a:r>
          </a:p>
          <a:p>
            <a:pPr algn="ctr">
              <a:defRPr/>
            </a:pPr>
            <a:r>
              <a:rPr lang="ru-RU" altLang="ru-RU" sz="3600" dirty="0" smtClean="0">
                <a:latin typeface="Constantia" pitchFamily="18" charset="0"/>
              </a:rPr>
              <a:t>Спасибо за внимание!</a:t>
            </a:r>
            <a:endParaRPr lang="ru-RU" altLang="ru-RU" sz="3600" dirty="0">
              <a:latin typeface="Constant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546" y="0"/>
            <a:ext cx="896929" cy="1138557"/>
          </a:xfrm>
          <a:prstGeom prst="rect">
            <a:avLst/>
          </a:prstGeom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38637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338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5468"/>
            <a:ext cx="4572000" cy="125253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24936" cy="4752528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r>
              <a:rPr lang="ru-RU" altLang="ru-RU" b="1" dirty="0" smtClean="0">
                <a:latin typeface="Times New Roman" pitchFamily="18" charset="0"/>
              </a:rPr>
              <a:t>      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</a:rPr>
              <a:t>Публичные </a:t>
            </a:r>
            <a:r>
              <a:rPr lang="ru-RU" altLang="ru-RU" b="1" dirty="0">
                <a:solidFill>
                  <a:srgbClr val="C00000"/>
                </a:solidFill>
                <a:latin typeface="Times New Roman" pitchFamily="18" charset="0"/>
              </a:rPr>
              <a:t>слушания – форма реализации прав населения 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</a:rPr>
              <a:t>на участие </a:t>
            </a:r>
            <a:r>
              <a:rPr lang="ru-RU" altLang="ru-RU" b="1" dirty="0">
                <a:solidFill>
                  <a:srgbClr val="C00000"/>
                </a:solidFill>
                <a:latin typeface="Times New Roman" pitchFamily="18" charset="0"/>
              </a:rPr>
              <a:t>в процессе принятия решений путем проведения собрания для обсуждения   общественно значимых 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</a:rPr>
              <a:t>вопросов.</a:t>
            </a:r>
          </a:p>
          <a:p>
            <a:pPr marL="0" indent="0" algn="just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endParaRPr lang="ru-RU" altLang="ru-RU" b="1" dirty="0" smtClean="0">
              <a:latin typeface="Times New Roman" pitchFamily="18" charset="0"/>
            </a:endParaRPr>
          </a:p>
          <a:p>
            <a:pPr marL="0" indent="0" algn="just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r>
              <a:rPr lang="ru-RU" altLang="ru-RU" b="1" dirty="0" smtClean="0">
                <a:latin typeface="Times New Roman" pitchFamily="18" charset="0"/>
              </a:rPr>
              <a:t>      Каждый </a:t>
            </a:r>
            <a:r>
              <a:rPr lang="ru-RU" altLang="ru-RU" b="1" dirty="0">
                <a:latin typeface="Times New Roman" pitchFamily="18" charset="0"/>
              </a:rPr>
              <a:t>житель вправе высказать свое мнение, представить материалы, письменные предложения и замечания для включения их в протокол публичных </a:t>
            </a:r>
            <a:r>
              <a:rPr lang="ru-RU" altLang="ru-RU" b="1" dirty="0" smtClean="0">
                <a:latin typeface="Times New Roman" pitchFamily="18" charset="0"/>
              </a:rPr>
              <a:t>слушаний.</a:t>
            </a:r>
          </a:p>
          <a:p>
            <a:pPr marL="0" indent="0" algn="just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r>
              <a:rPr lang="ru-RU" altLang="ru-RU" b="1" dirty="0" smtClean="0">
                <a:latin typeface="Times New Roman" pitchFamily="18" charset="0"/>
              </a:rPr>
              <a:t>      На </a:t>
            </a:r>
            <a:r>
              <a:rPr lang="ru-RU" altLang="ru-RU" b="1" dirty="0">
                <a:latin typeface="Times New Roman" pitchFamily="18" charset="0"/>
              </a:rPr>
              <a:t>публичные слушания в обязательном порядке выносится      проект бюджета города Курчатова и отчет о его исполнении</a:t>
            </a:r>
            <a:r>
              <a:rPr lang="ru-RU" altLang="ru-RU" b="1" dirty="0" smtClean="0">
                <a:latin typeface="Times New Roman" pitchFamily="18" charset="0"/>
              </a:rPr>
              <a:t>.</a:t>
            </a:r>
          </a:p>
          <a:p>
            <a:pPr marL="0" indent="0" algn="just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r>
              <a:rPr lang="ru-RU" altLang="ru-RU" b="1" dirty="0" smtClean="0">
                <a:latin typeface="Times New Roman" pitchFamily="18" charset="0"/>
              </a:rPr>
              <a:t>      Публичные </a:t>
            </a:r>
            <a:r>
              <a:rPr lang="ru-RU" altLang="ru-RU" b="1" dirty="0">
                <a:latin typeface="Times New Roman" pitchFamily="18" charset="0"/>
              </a:rPr>
              <a:t>слушания проводятся не ранее 14 дней и не позднее 2-х месяцев со дня принятия решения о назначении публичных слушаний.</a:t>
            </a:r>
          </a:p>
          <a:p>
            <a:pPr marL="0" indent="0" algn="just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r>
              <a:rPr lang="ru-RU" altLang="ru-RU" b="1" dirty="0" smtClean="0">
                <a:latin typeface="Times New Roman" pitchFamily="18" charset="0"/>
              </a:rPr>
              <a:t>      По </a:t>
            </a:r>
            <a:r>
              <a:rPr lang="ru-RU" altLang="ru-RU" b="1" dirty="0">
                <a:latin typeface="Times New Roman" pitchFamily="18" charset="0"/>
              </a:rPr>
              <a:t>результатам публичных слушаний готовится итоговый документ, который содержит позицию и рекомендации жителей города. Итоговый документ публичных слушаний подлежит </a:t>
            </a:r>
            <a:r>
              <a:rPr lang="ru-RU" altLang="ru-RU" b="1" dirty="0" smtClean="0">
                <a:latin typeface="Times New Roman" pitchFamily="18" charset="0"/>
              </a:rPr>
              <a:t>опубликованию.</a:t>
            </a:r>
          </a:p>
          <a:p>
            <a:pPr marL="0" indent="0" algn="just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r>
              <a:rPr lang="ru-RU" altLang="ru-RU" b="1" dirty="0" smtClean="0">
                <a:latin typeface="Times New Roman" pitchFamily="18" charset="0"/>
              </a:rPr>
              <a:t>      Публичные слушания по проекту решения Курчатовской городской Думы «О бюджете города Курчатова на 2025 год и на плановый период 2026 и 2027 годов» состоятся:</a:t>
            </a:r>
          </a:p>
          <a:p>
            <a:pPr marL="0" indent="0" algn="ctr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r>
              <a:rPr lang="ru-RU" altLang="ru-RU" b="1" dirty="0" smtClean="0">
                <a:latin typeface="Times New Roman" pitchFamily="18" charset="0"/>
              </a:rPr>
              <a:t> </a:t>
            </a:r>
          </a:p>
          <a:p>
            <a:pPr marL="0" indent="0" algn="ctr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r>
              <a:rPr lang="ru-RU" altLang="ru-RU" b="1" dirty="0" smtClean="0">
                <a:latin typeface="Times New Roman" pitchFamily="18" charset="0"/>
              </a:rPr>
              <a:t>28 ноября 2024 года в 11 час. 00 мин.</a:t>
            </a:r>
          </a:p>
          <a:p>
            <a:pPr marL="0" indent="0" algn="ctr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r>
              <a:rPr lang="ru-RU" altLang="ru-RU" b="1" dirty="0" smtClean="0">
                <a:latin typeface="Times New Roman" pitchFamily="18" charset="0"/>
              </a:rPr>
              <a:t>в актовом зале администрации города Курчатова  по адресу:</a:t>
            </a:r>
          </a:p>
          <a:p>
            <a:pPr marL="0" indent="0" algn="ctr">
              <a:lnSpc>
                <a:spcPct val="110000"/>
              </a:lnSpc>
              <a:buClr>
                <a:srgbClr val="000000"/>
              </a:buClr>
              <a:buSzPct val="65000"/>
              <a:buNone/>
              <a:defRPr/>
            </a:pPr>
            <a:r>
              <a:rPr lang="ru-RU" altLang="ru-RU" b="1" dirty="0" smtClean="0">
                <a:latin typeface="Times New Roman" pitchFamily="18" charset="0"/>
              </a:rPr>
              <a:t>пр. Коммунистический, 33, г. Курчатов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23728" y="526232"/>
            <a:ext cx="4896544" cy="67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dirty="0" smtClean="0">
                <a:latin typeface="Constantia" panose="02030602050306030303" pitchFamily="18" charset="0"/>
                <a:cs typeface="Times New Roman" pitchFamily="18" charset="0"/>
              </a:rPr>
              <a:t>Публичные слушания</a:t>
            </a:r>
            <a:endParaRPr lang="ru-RU" dirty="0">
              <a:latin typeface="Constantia" panose="0203060205030603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125424"/>
            <a:ext cx="896929" cy="11385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605468"/>
            <a:ext cx="4572000" cy="1252532"/>
          </a:xfrm>
          <a:prstGeom prst="rect">
            <a:avLst/>
          </a:prstGeom>
          <a:effectLst>
            <a:softEdge rad="25400"/>
          </a:effectLst>
        </p:spPr>
      </p:pic>
    </p:spTree>
    <p:extLst>
      <p:ext uri="{BB962C8B-B14F-4D97-AF65-F5344CB8AC3E}">
        <p14:creationId xmlns:p14="http://schemas.microsoft.com/office/powerpoint/2010/main" val="35136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968" y="332656"/>
            <a:ext cx="8229600" cy="990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nstantia" panose="02030602050306030303" pitchFamily="18" charset="0"/>
              </a:rPr>
              <a:t>Стадии бюджетного процесса</a:t>
            </a:r>
            <a:endParaRPr lang="ru-RU" sz="3600" dirty="0">
              <a:latin typeface="Constantia" panose="02030602050306030303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1266688"/>
              </p:ext>
            </p:extLst>
          </p:nvPr>
        </p:nvGraphicFramePr>
        <p:xfrm>
          <a:off x="3995936" y="1556792"/>
          <a:ext cx="4690864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125424"/>
            <a:ext cx="896929" cy="11385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509" b="100000" l="0" r="100000">
                        <a14:foregroundMark x1="65217" y1="11422" x2="66304" y2="18966"/>
                        <a14:foregroundMark x1="71413" y1="13578" x2="71957" y2="16379"/>
                        <a14:foregroundMark x1="70870" y1="10560" x2="69239" y2="127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8" y="4077072"/>
            <a:ext cx="4667049" cy="23538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44" b="98056" l="0" r="100000">
                        <a14:foregroundMark x1="44722" y1="7778" x2="38889" y2="11111"/>
                        <a14:foregroundMark x1="53889" y1="13611" x2="46944" y2="18056"/>
                        <a14:foregroundMark x1="46944" y1="12500" x2="45000" y2="16111"/>
                        <a14:foregroundMark x1="63333" y1="12222" x2="79167" y2="12222"/>
                        <a14:foregroundMark x1="41667" y1="15278" x2="41944" y2="19444"/>
                        <a14:foregroundMark x1="49722" y1="19722" x2="55833" y2="17500"/>
                        <a14:foregroundMark x1="15833" y1="35556" x2="39444" y2="35556"/>
                        <a14:foregroundMark x1="52222" y1="31667" x2="44167" y2="38333"/>
                        <a14:foregroundMark x1="56389" y1="35556" x2="51667" y2="41389"/>
                        <a14:foregroundMark x1="50833" y1="35556" x2="50000" y2="38889"/>
                        <a14:foregroundMark x1="47500" y1="54167" x2="49722" y2="60833"/>
                        <a14:foregroundMark x1="36667" y1="63611" x2="43333" y2="55000"/>
                        <a14:foregroundMark x1="45000" y1="67222" x2="51389" y2="57500"/>
                        <a14:foregroundMark x1="55556" y1="62222" x2="84722" y2="57778"/>
                        <a14:foregroundMark x1="55278" y1="36944" x2="54444" y2="42500"/>
                        <a14:foregroundMark x1="57778" y1="38889" x2="57222" y2="32778"/>
                        <a14:foregroundMark x1="28889" y1="86667" x2="43333" y2="85833"/>
                        <a14:foregroundMark x1="53056" y1="82500" x2="52778" y2="89722"/>
                        <a14:foregroundMark x1="57778" y1="81111" x2="59167" y2="85278"/>
                        <a14:foregroundMark x1="52222" y1="83333" x2="50278" y2="86667"/>
                        <a14:foregroundMark x1="56389" y1="89444" x2="56944" y2="80278"/>
                        <a14:foregroundMark x1="52222" y1="30556" x2="55278" y2="29167"/>
                        <a14:foregroundMark x1="51389" y1="9444" x2="56389" y2="14722"/>
                        <a14:foregroundMark x1="43333" y1="5833" x2="35833" y2="13889"/>
                        <a14:foregroundMark x1="54167" y1="46389" x2="57778" y2="4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0808"/>
            <a:ext cx="2434580" cy="243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79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2331676"/>
              </p:ext>
            </p:extLst>
          </p:nvPr>
        </p:nvGraphicFramePr>
        <p:xfrm>
          <a:off x="0" y="1340768"/>
          <a:ext cx="9144000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02840" y="638200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Constantia" panose="02030602050306030303" pitchFamily="18" charset="0"/>
              </a:rPr>
              <a:t>Нормативные правовые акты,</a:t>
            </a:r>
            <a:br>
              <a:rPr lang="ru-RU" sz="3600" dirty="0" smtClean="0">
                <a:latin typeface="Constantia" panose="02030602050306030303" pitchFamily="18" charset="0"/>
              </a:rPr>
            </a:br>
            <a:r>
              <a:rPr lang="ru-RU" sz="3600" dirty="0" smtClean="0">
                <a:latin typeface="Constantia" panose="02030602050306030303" pitchFamily="18" charset="0"/>
              </a:rPr>
              <a:t>регулирующие бюджетные правоотношения</a:t>
            </a:r>
            <a:endParaRPr lang="ru-RU" sz="3600" dirty="0">
              <a:latin typeface="Constantia" panose="0203060205030603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184" y="-13330"/>
            <a:ext cx="896929" cy="113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29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4484</TotalTime>
  <Words>6275</Words>
  <Application>Microsoft Office PowerPoint</Application>
  <PresentationFormat>Экран (4:3)</PresentationFormat>
  <Paragraphs>1169</Paragraphs>
  <Slides>62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77" baseType="lpstr">
      <vt:lpstr>宋体</vt:lpstr>
      <vt:lpstr>a_AlternaSh</vt:lpstr>
      <vt:lpstr>Arial</vt:lpstr>
      <vt:lpstr>Arial Unicode MS</vt:lpstr>
      <vt:lpstr>Calibri</vt:lpstr>
      <vt:lpstr>Constantia</vt:lpstr>
      <vt:lpstr>Franklin Gothic Book</vt:lpstr>
      <vt:lpstr>方正舒体</vt:lpstr>
      <vt:lpstr>Georgia</vt:lpstr>
      <vt:lpstr>Karelia</vt:lpstr>
      <vt:lpstr>Times New Roman</vt:lpstr>
      <vt:lpstr>Wingdings</vt:lpstr>
      <vt:lpstr>Wingdings 2</vt:lpstr>
      <vt:lpstr>Wingdings 3</vt:lpstr>
      <vt:lpstr>Ясность</vt:lpstr>
      <vt:lpstr>К проекту решения Курчатовской городской Думы «О бюджете города Курчатова на 2025 год и на плановый период 2026-2027 годов» </vt:lpstr>
      <vt:lpstr>Уважаемые жители города Курчатова !</vt:lpstr>
      <vt:lpstr>Что такое бюджет для граждан?</vt:lpstr>
      <vt:lpstr>Что такое бюджет?</vt:lpstr>
      <vt:lpstr>Основные характеристики  бюджета</vt:lpstr>
      <vt:lpstr>Роль граждан в бюджетном процессе</vt:lpstr>
      <vt:lpstr>Презентация PowerPoint</vt:lpstr>
      <vt:lpstr>Стадии бюджетного процесса</vt:lpstr>
      <vt:lpstr>Нормативные правовые акты, регулирующие бюджетные правоотношения</vt:lpstr>
      <vt:lpstr>Крупнейшие налогоплательщики города Курчатова !</vt:lpstr>
      <vt:lpstr>Основные направления бюджетной политики города Курчатова на 2025 год и на плановый период 2026-2027 годов</vt:lpstr>
      <vt:lpstr>Основные направления налоговой политики города Курчатова на 2025 год и на плановый период 2026-2027 годов</vt:lpstr>
      <vt:lpstr>Показатели социально-экономического развития города Курчатова</vt:lpstr>
      <vt:lpstr>Прогноз индексов цен (тарифов) на потребительские товары и услуги по Курской области на 2025-2027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Поступления от граждан в бюджет города Курчатова (нормативы отчислений) </vt:lpstr>
      <vt:lpstr>Презентация PowerPoint</vt:lpstr>
      <vt:lpstr>Презентация PowerPoint</vt:lpstr>
      <vt:lpstr>Презентация PowerPoint</vt:lpstr>
      <vt:lpstr>Презентация PowerPoint</vt:lpstr>
      <vt:lpstr>Разделы классификации расходов бюджета города Курчатова </vt:lpstr>
      <vt:lpstr>Бюджет на 2025 год – программный бюджет</vt:lpstr>
      <vt:lpstr>Презентация PowerPoint</vt:lpstr>
      <vt:lpstr>Зачем нужен программный бюджет?</vt:lpstr>
      <vt:lpstr>Программный бюджет обеспечивает: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 раздел 0400 «Национальная экономика»</vt:lpstr>
      <vt:lpstr>Презентация PowerPoint</vt:lpstr>
      <vt:lpstr>Расходы на раздел 0500 «Жилищно-коммунальное хозяйство»</vt:lpstr>
      <vt:lpstr>Социально-культурная сфера</vt:lpstr>
      <vt:lpstr>Презентация PowerPoint</vt:lpstr>
      <vt:lpstr>Расходы на раздел 0700 «Образование»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Социальная политика</vt:lpstr>
      <vt:lpstr>Расходы в сфере пенсионного обеспечения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</dc:creator>
  <cp:lastModifiedBy>Чикина Татьяна Витальевна</cp:lastModifiedBy>
  <cp:revision>487</cp:revision>
  <cp:lastPrinted>2024-11-19T05:15:22Z</cp:lastPrinted>
  <dcterms:created xsi:type="dcterms:W3CDTF">2022-11-09T08:59:56Z</dcterms:created>
  <dcterms:modified xsi:type="dcterms:W3CDTF">2024-11-19T08:39:07Z</dcterms:modified>
</cp:coreProperties>
</file>